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bin" panose="020B0604020202020204" charset="0"/>
      <p:regular r:id="rId22"/>
    </p:embeddedFont>
    <p:embeddedFont>
      <p:font typeface="Cabin Bold" panose="020B0604020202020204" charset="0"/>
      <p:regular r:id="rId23"/>
    </p:embeddedFont>
    <p:embeddedFont>
      <p:font typeface="Cabin Bold Italics" panose="020B0604020202020204" charset="0"/>
      <p:regular r:id="rId24"/>
    </p:embeddedFont>
    <p:embeddedFont>
      <p:font typeface="Cabin Medium" panose="020B0604020202020204" charset="0"/>
      <p:regular r:id="rId25"/>
    </p:embeddedFont>
    <p:embeddedFont>
      <p:font typeface="Roboto Mono Bold" panose="020B0604020202020204" charset="0"/>
      <p:regular r:id="rId26"/>
    </p:embeddedFont>
    <p:embeddedFont>
      <p:font typeface="Times New Roman Bold" panose="02020803070505020304" pitchFamily="18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7" d="100"/>
          <a:sy n="47" d="100"/>
        </p:scale>
        <p:origin x="1508" y="6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38.png"/><Relationship Id="rId18" Type="http://schemas.openxmlformats.org/officeDocument/2006/relationships/image" Target="../media/image141.svg"/><Relationship Id="rId26" Type="http://schemas.openxmlformats.org/officeDocument/2006/relationships/image" Target="../media/image145.svg"/><Relationship Id="rId3" Type="http://schemas.openxmlformats.org/officeDocument/2006/relationships/image" Target="../media/image1.png"/><Relationship Id="rId21" Type="http://schemas.openxmlformats.org/officeDocument/2006/relationships/image" Target="../media/image94.png"/><Relationship Id="rId7" Type="http://schemas.openxmlformats.org/officeDocument/2006/relationships/image" Target="../media/image15.png"/><Relationship Id="rId12" Type="http://schemas.openxmlformats.org/officeDocument/2006/relationships/image" Target="../media/image137.svg"/><Relationship Id="rId17" Type="http://schemas.openxmlformats.org/officeDocument/2006/relationships/image" Target="../media/image140.png"/><Relationship Id="rId25" Type="http://schemas.openxmlformats.org/officeDocument/2006/relationships/image" Target="../media/image144.png"/><Relationship Id="rId2" Type="http://schemas.openxmlformats.org/officeDocument/2006/relationships/image" Target="../media/image131.png"/><Relationship Id="rId16" Type="http://schemas.openxmlformats.org/officeDocument/2006/relationships/image" Target="../media/image11.svg"/><Relationship Id="rId20" Type="http://schemas.openxmlformats.org/officeDocument/2006/relationships/image" Target="../media/image1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svg"/><Relationship Id="rId11" Type="http://schemas.openxmlformats.org/officeDocument/2006/relationships/image" Target="../media/image136.png"/><Relationship Id="rId24" Type="http://schemas.openxmlformats.org/officeDocument/2006/relationships/image" Target="../media/image27.svg"/><Relationship Id="rId5" Type="http://schemas.openxmlformats.org/officeDocument/2006/relationships/image" Target="../media/image132.png"/><Relationship Id="rId15" Type="http://schemas.openxmlformats.org/officeDocument/2006/relationships/image" Target="../media/image10.png"/><Relationship Id="rId23" Type="http://schemas.openxmlformats.org/officeDocument/2006/relationships/image" Target="../media/image26.png"/><Relationship Id="rId10" Type="http://schemas.openxmlformats.org/officeDocument/2006/relationships/image" Target="../media/image135.svg"/><Relationship Id="rId19" Type="http://schemas.openxmlformats.org/officeDocument/2006/relationships/image" Target="../media/image142.png"/><Relationship Id="rId4" Type="http://schemas.openxmlformats.org/officeDocument/2006/relationships/image" Target="../media/image2.svg"/><Relationship Id="rId9" Type="http://schemas.openxmlformats.org/officeDocument/2006/relationships/image" Target="../media/image134.png"/><Relationship Id="rId14" Type="http://schemas.openxmlformats.org/officeDocument/2006/relationships/image" Target="../media/image139.svg"/><Relationship Id="rId22" Type="http://schemas.openxmlformats.org/officeDocument/2006/relationships/image" Target="../media/image9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39.svg"/><Relationship Id="rId18" Type="http://schemas.openxmlformats.org/officeDocument/2006/relationships/image" Target="../media/image142.png"/><Relationship Id="rId26" Type="http://schemas.openxmlformats.org/officeDocument/2006/relationships/image" Target="../media/image148.png"/><Relationship Id="rId3" Type="http://schemas.openxmlformats.org/officeDocument/2006/relationships/image" Target="../media/image2.svg"/><Relationship Id="rId21" Type="http://schemas.openxmlformats.org/officeDocument/2006/relationships/image" Target="../media/image95.svg"/><Relationship Id="rId7" Type="http://schemas.openxmlformats.org/officeDocument/2006/relationships/image" Target="../media/image16.svg"/><Relationship Id="rId12" Type="http://schemas.openxmlformats.org/officeDocument/2006/relationships/image" Target="../media/image138.png"/><Relationship Id="rId17" Type="http://schemas.openxmlformats.org/officeDocument/2006/relationships/image" Target="../media/image141.svg"/><Relationship Id="rId25" Type="http://schemas.openxmlformats.org/officeDocument/2006/relationships/image" Target="../media/image145.svg"/><Relationship Id="rId2" Type="http://schemas.openxmlformats.org/officeDocument/2006/relationships/image" Target="../media/image1.png"/><Relationship Id="rId16" Type="http://schemas.openxmlformats.org/officeDocument/2006/relationships/image" Target="../media/image14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37.svg"/><Relationship Id="rId24" Type="http://schemas.openxmlformats.org/officeDocument/2006/relationships/image" Target="../media/image144.png"/><Relationship Id="rId5" Type="http://schemas.openxmlformats.org/officeDocument/2006/relationships/image" Target="../media/image133.svg"/><Relationship Id="rId15" Type="http://schemas.openxmlformats.org/officeDocument/2006/relationships/image" Target="../media/image11.svg"/><Relationship Id="rId23" Type="http://schemas.openxmlformats.org/officeDocument/2006/relationships/image" Target="../media/image27.svg"/><Relationship Id="rId10" Type="http://schemas.openxmlformats.org/officeDocument/2006/relationships/image" Target="../media/image136.png"/><Relationship Id="rId19" Type="http://schemas.openxmlformats.org/officeDocument/2006/relationships/image" Target="../media/image143.svg"/><Relationship Id="rId4" Type="http://schemas.openxmlformats.org/officeDocument/2006/relationships/image" Target="../media/image132.png"/><Relationship Id="rId9" Type="http://schemas.openxmlformats.org/officeDocument/2006/relationships/image" Target="../media/image147.svg"/><Relationship Id="rId14" Type="http://schemas.openxmlformats.org/officeDocument/2006/relationships/image" Target="../media/image10.png"/><Relationship Id="rId2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svg"/><Relationship Id="rId13" Type="http://schemas.openxmlformats.org/officeDocument/2006/relationships/image" Target="../media/image94.png"/><Relationship Id="rId18" Type="http://schemas.openxmlformats.org/officeDocument/2006/relationships/image" Target="../media/image145.svg"/><Relationship Id="rId3" Type="http://schemas.openxmlformats.org/officeDocument/2006/relationships/image" Target="../media/image1.png"/><Relationship Id="rId21" Type="http://schemas.openxmlformats.org/officeDocument/2006/relationships/image" Target="../media/image150.png"/><Relationship Id="rId7" Type="http://schemas.openxmlformats.org/officeDocument/2006/relationships/image" Target="../media/image138.png"/><Relationship Id="rId12" Type="http://schemas.openxmlformats.org/officeDocument/2006/relationships/image" Target="../media/image141.svg"/><Relationship Id="rId17" Type="http://schemas.openxmlformats.org/officeDocument/2006/relationships/image" Target="../media/image144.png"/><Relationship Id="rId2" Type="http://schemas.openxmlformats.org/officeDocument/2006/relationships/image" Target="../media/image149.png"/><Relationship Id="rId16" Type="http://schemas.openxmlformats.org/officeDocument/2006/relationships/image" Target="../media/image27.svg"/><Relationship Id="rId20" Type="http://schemas.openxmlformats.org/officeDocument/2006/relationships/image" Target="../media/image1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140.png"/><Relationship Id="rId24" Type="http://schemas.openxmlformats.org/officeDocument/2006/relationships/image" Target="../media/image137.svg"/><Relationship Id="rId5" Type="http://schemas.openxmlformats.org/officeDocument/2006/relationships/image" Target="../media/image15.png"/><Relationship Id="rId15" Type="http://schemas.openxmlformats.org/officeDocument/2006/relationships/image" Target="../media/image26.png"/><Relationship Id="rId23" Type="http://schemas.openxmlformats.org/officeDocument/2006/relationships/image" Target="../media/image136.png"/><Relationship Id="rId10" Type="http://schemas.openxmlformats.org/officeDocument/2006/relationships/image" Target="../media/image11.svg"/><Relationship Id="rId19" Type="http://schemas.openxmlformats.org/officeDocument/2006/relationships/image" Target="../media/image132.png"/><Relationship Id="rId4" Type="http://schemas.openxmlformats.org/officeDocument/2006/relationships/image" Target="../media/image2.svg"/><Relationship Id="rId9" Type="http://schemas.openxmlformats.org/officeDocument/2006/relationships/image" Target="../media/image10.png"/><Relationship Id="rId14" Type="http://schemas.openxmlformats.org/officeDocument/2006/relationships/image" Target="../media/image95.svg"/><Relationship Id="rId22" Type="http://schemas.openxmlformats.org/officeDocument/2006/relationships/image" Target="../media/image15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59.svg"/><Relationship Id="rId18" Type="http://schemas.openxmlformats.org/officeDocument/2006/relationships/image" Target="../media/image142.png"/><Relationship Id="rId26" Type="http://schemas.openxmlformats.org/officeDocument/2006/relationships/image" Target="../media/image162.png"/><Relationship Id="rId3" Type="http://schemas.openxmlformats.org/officeDocument/2006/relationships/image" Target="../media/image153.svg"/><Relationship Id="rId21" Type="http://schemas.openxmlformats.org/officeDocument/2006/relationships/image" Target="../media/image95.svg"/><Relationship Id="rId7" Type="http://schemas.openxmlformats.org/officeDocument/2006/relationships/image" Target="../media/image133.svg"/><Relationship Id="rId12" Type="http://schemas.openxmlformats.org/officeDocument/2006/relationships/image" Target="../media/image158.png"/><Relationship Id="rId17" Type="http://schemas.openxmlformats.org/officeDocument/2006/relationships/image" Target="../media/image141.svg"/><Relationship Id="rId25" Type="http://schemas.openxmlformats.org/officeDocument/2006/relationships/image" Target="../media/image145.svg"/><Relationship Id="rId2" Type="http://schemas.openxmlformats.org/officeDocument/2006/relationships/image" Target="../media/image152.png"/><Relationship Id="rId16" Type="http://schemas.openxmlformats.org/officeDocument/2006/relationships/image" Target="../media/image14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svg"/><Relationship Id="rId24" Type="http://schemas.openxmlformats.org/officeDocument/2006/relationships/image" Target="../media/image144.png"/><Relationship Id="rId5" Type="http://schemas.openxmlformats.org/officeDocument/2006/relationships/image" Target="../media/image155.svg"/><Relationship Id="rId15" Type="http://schemas.openxmlformats.org/officeDocument/2006/relationships/image" Target="../media/image161.svg"/><Relationship Id="rId23" Type="http://schemas.openxmlformats.org/officeDocument/2006/relationships/image" Target="../media/image27.svg"/><Relationship Id="rId10" Type="http://schemas.openxmlformats.org/officeDocument/2006/relationships/image" Target="../media/image136.png"/><Relationship Id="rId19" Type="http://schemas.openxmlformats.org/officeDocument/2006/relationships/image" Target="../media/image143.svg"/><Relationship Id="rId4" Type="http://schemas.openxmlformats.org/officeDocument/2006/relationships/image" Target="../media/image154.png"/><Relationship Id="rId9" Type="http://schemas.openxmlformats.org/officeDocument/2006/relationships/image" Target="../media/image157.svg"/><Relationship Id="rId14" Type="http://schemas.openxmlformats.org/officeDocument/2006/relationships/image" Target="../media/image160.png"/><Relationship Id="rId2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59.svg"/><Relationship Id="rId18" Type="http://schemas.openxmlformats.org/officeDocument/2006/relationships/image" Target="../media/image142.png"/><Relationship Id="rId26" Type="http://schemas.openxmlformats.org/officeDocument/2006/relationships/image" Target="../media/image167.png"/><Relationship Id="rId3" Type="http://schemas.openxmlformats.org/officeDocument/2006/relationships/image" Target="../media/image153.svg"/><Relationship Id="rId21" Type="http://schemas.openxmlformats.org/officeDocument/2006/relationships/image" Target="../media/image95.svg"/><Relationship Id="rId7" Type="http://schemas.openxmlformats.org/officeDocument/2006/relationships/image" Target="../media/image133.svg"/><Relationship Id="rId12" Type="http://schemas.openxmlformats.org/officeDocument/2006/relationships/image" Target="../media/image158.png"/><Relationship Id="rId17" Type="http://schemas.openxmlformats.org/officeDocument/2006/relationships/image" Target="../media/image141.svg"/><Relationship Id="rId25" Type="http://schemas.openxmlformats.org/officeDocument/2006/relationships/image" Target="../media/image145.svg"/><Relationship Id="rId2" Type="http://schemas.openxmlformats.org/officeDocument/2006/relationships/image" Target="../media/image152.png"/><Relationship Id="rId16" Type="http://schemas.openxmlformats.org/officeDocument/2006/relationships/image" Target="../media/image14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66.svg"/><Relationship Id="rId24" Type="http://schemas.openxmlformats.org/officeDocument/2006/relationships/image" Target="../media/image144.png"/><Relationship Id="rId5" Type="http://schemas.openxmlformats.org/officeDocument/2006/relationships/image" Target="../media/image155.svg"/><Relationship Id="rId15" Type="http://schemas.openxmlformats.org/officeDocument/2006/relationships/image" Target="../media/image161.svg"/><Relationship Id="rId23" Type="http://schemas.openxmlformats.org/officeDocument/2006/relationships/image" Target="../media/image27.svg"/><Relationship Id="rId10" Type="http://schemas.openxmlformats.org/officeDocument/2006/relationships/image" Target="../media/image165.png"/><Relationship Id="rId19" Type="http://schemas.openxmlformats.org/officeDocument/2006/relationships/image" Target="../media/image143.svg"/><Relationship Id="rId4" Type="http://schemas.openxmlformats.org/officeDocument/2006/relationships/image" Target="../media/image154.png"/><Relationship Id="rId9" Type="http://schemas.openxmlformats.org/officeDocument/2006/relationships/image" Target="../media/image164.svg"/><Relationship Id="rId14" Type="http://schemas.openxmlformats.org/officeDocument/2006/relationships/image" Target="../media/image160.png"/><Relationship Id="rId2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43.svg"/><Relationship Id="rId18" Type="http://schemas.openxmlformats.org/officeDocument/2006/relationships/image" Target="../media/image144.png"/><Relationship Id="rId26" Type="http://schemas.openxmlformats.org/officeDocument/2006/relationships/image" Target="../media/image170.png"/><Relationship Id="rId3" Type="http://schemas.openxmlformats.org/officeDocument/2006/relationships/image" Target="../media/image153.svg"/><Relationship Id="rId21" Type="http://schemas.openxmlformats.org/officeDocument/2006/relationships/image" Target="../media/image133.svg"/><Relationship Id="rId7" Type="http://schemas.openxmlformats.org/officeDocument/2006/relationships/image" Target="../media/image159.svg"/><Relationship Id="rId12" Type="http://schemas.openxmlformats.org/officeDocument/2006/relationships/image" Target="../media/image142.png"/><Relationship Id="rId17" Type="http://schemas.openxmlformats.org/officeDocument/2006/relationships/image" Target="../media/image27.svg"/><Relationship Id="rId25" Type="http://schemas.openxmlformats.org/officeDocument/2006/relationships/image" Target="../media/image137.svg"/><Relationship Id="rId2" Type="http://schemas.openxmlformats.org/officeDocument/2006/relationships/image" Target="../media/image152.png"/><Relationship Id="rId16" Type="http://schemas.openxmlformats.org/officeDocument/2006/relationships/image" Target="../media/image26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41.svg"/><Relationship Id="rId24" Type="http://schemas.openxmlformats.org/officeDocument/2006/relationships/image" Target="../media/image136.png"/><Relationship Id="rId5" Type="http://schemas.openxmlformats.org/officeDocument/2006/relationships/image" Target="../media/image155.svg"/><Relationship Id="rId15" Type="http://schemas.openxmlformats.org/officeDocument/2006/relationships/image" Target="../media/image95.svg"/><Relationship Id="rId23" Type="http://schemas.openxmlformats.org/officeDocument/2006/relationships/image" Target="../media/image169.svg"/><Relationship Id="rId10" Type="http://schemas.openxmlformats.org/officeDocument/2006/relationships/image" Target="../media/image140.png"/><Relationship Id="rId19" Type="http://schemas.openxmlformats.org/officeDocument/2006/relationships/image" Target="../media/image145.svg"/><Relationship Id="rId4" Type="http://schemas.openxmlformats.org/officeDocument/2006/relationships/image" Target="../media/image154.png"/><Relationship Id="rId9" Type="http://schemas.openxmlformats.org/officeDocument/2006/relationships/image" Target="../media/image161.svg"/><Relationship Id="rId14" Type="http://schemas.openxmlformats.org/officeDocument/2006/relationships/image" Target="../media/image94.png"/><Relationship Id="rId22" Type="http://schemas.openxmlformats.org/officeDocument/2006/relationships/image" Target="../media/image1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80.svg"/><Relationship Id="rId18" Type="http://schemas.openxmlformats.org/officeDocument/2006/relationships/image" Target="../media/image185.png"/><Relationship Id="rId26" Type="http://schemas.openxmlformats.org/officeDocument/2006/relationships/image" Target="../media/image90.png"/><Relationship Id="rId3" Type="http://schemas.openxmlformats.org/officeDocument/2006/relationships/image" Target="../media/image172.svg"/><Relationship Id="rId21" Type="http://schemas.openxmlformats.org/officeDocument/2006/relationships/image" Target="../media/image188.svg"/><Relationship Id="rId7" Type="http://schemas.openxmlformats.org/officeDocument/2006/relationships/image" Target="../media/image176.svg"/><Relationship Id="rId12" Type="http://schemas.openxmlformats.org/officeDocument/2006/relationships/image" Target="../media/image179.png"/><Relationship Id="rId17" Type="http://schemas.openxmlformats.org/officeDocument/2006/relationships/image" Target="../media/image184.svg"/><Relationship Id="rId25" Type="http://schemas.openxmlformats.org/officeDocument/2006/relationships/image" Target="../media/image190.svg"/><Relationship Id="rId33" Type="http://schemas.openxmlformats.org/officeDocument/2006/relationships/image" Target="../media/image194.svg"/><Relationship Id="rId2" Type="http://schemas.openxmlformats.org/officeDocument/2006/relationships/image" Target="../media/image171.png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29" Type="http://schemas.openxmlformats.org/officeDocument/2006/relationships/image" Target="../media/image19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11" Type="http://schemas.openxmlformats.org/officeDocument/2006/relationships/image" Target="../media/image178.svg"/><Relationship Id="rId24" Type="http://schemas.openxmlformats.org/officeDocument/2006/relationships/image" Target="../media/image189.png"/><Relationship Id="rId32" Type="http://schemas.openxmlformats.org/officeDocument/2006/relationships/image" Target="../media/image193.png"/><Relationship Id="rId5" Type="http://schemas.openxmlformats.org/officeDocument/2006/relationships/image" Target="../media/image174.svg"/><Relationship Id="rId15" Type="http://schemas.openxmlformats.org/officeDocument/2006/relationships/image" Target="../media/image182.svg"/><Relationship Id="rId23" Type="http://schemas.openxmlformats.org/officeDocument/2006/relationships/image" Target="../media/image45.svg"/><Relationship Id="rId28" Type="http://schemas.openxmlformats.org/officeDocument/2006/relationships/image" Target="../media/image191.png"/><Relationship Id="rId10" Type="http://schemas.openxmlformats.org/officeDocument/2006/relationships/image" Target="../media/image177.png"/><Relationship Id="rId19" Type="http://schemas.openxmlformats.org/officeDocument/2006/relationships/image" Target="../media/image186.svg"/><Relationship Id="rId31" Type="http://schemas.openxmlformats.org/officeDocument/2006/relationships/image" Target="../media/image27.svg"/><Relationship Id="rId4" Type="http://schemas.openxmlformats.org/officeDocument/2006/relationships/image" Target="../media/image173.png"/><Relationship Id="rId9" Type="http://schemas.openxmlformats.org/officeDocument/2006/relationships/image" Target="../media/image89.svg"/><Relationship Id="rId14" Type="http://schemas.openxmlformats.org/officeDocument/2006/relationships/image" Target="../media/image181.png"/><Relationship Id="rId22" Type="http://schemas.openxmlformats.org/officeDocument/2006/relationships/image" Target="../media/image44.png"/><Relationship Id="rId27" Type="http://schemas.openxmlformats.org/officeDocument/2006/relationships/image" Target="../media/image91.svg"/><Relationship Id="rId30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90.svg"/><Relationship Id="rId18" Type="http://schemas.openxmlformats.org/officeDocument/2006/relationships/image" Target="../media/image26.png"/><Relationship Id="rId26" Type="http://schemas.openxmlformats.org/officeDocument/2006/relationships/image" Target="../media/image199.png"/><Relationship Id="rId3" Type="http://schemas.openxmlformats.org/officeDocument/2006/relationships/image" Target="../media/image172.svg"/><Relationship Id="rId21" Type="http://schemas.openxmlformats.org/officeDocument/2006/relationships/image" Target="../media/image196.svg"/><Relationship Id="rId7" Type="http://schemas.openxmlformats.org/officeDocument/2006/relationships/image" Target="../media/image176.svg"/><Relationship Id="rId12" Type="http://schemas.openxmlformats.org/officeDocument/2006/relationships/image" Target="../media/image189.png"/><Relationship Id="rId17" Type="http://schemas.openxmlformats.org/officeDocument/2006/relationships/image" Target="../media/image192.svg"/><Relationship Id="rId25" Type="http://schemas.openxmlformats.org/officeDocument/2006/relationships/image" Target="../media/image198.svg"/><Relationship Id="rId2" Type="http://schemas.openxmlformats.org/officeDocument/2006/relationships/image" Target="../media/image171.png"/><Relationship Id="rId16" Type="http://schemas.openxmlformats.org/officeDocument/2006/relationships/image" Target="../media/image191.png"/><Relationship Id="rId20" Type="http://schemas.openxmlformats.org/officeDocument/2006/relationships/image" Target="../media/image195.png"/><Relationship Id="rId29" Type="http://schemas.openxmlformats.org/officeDocument/2006/relationships/image" Target="../media/image20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11" Type="http://schemas.openxmlformats.org/officeDocument/2006/relationships/image" Target="../media/image180.svg"/><Relationship Id="rId24" Type="http://schemas.openxmlformats.org/officeDocument/2006/relationships/image" Target="../media/image197.png"/><Relationship Id="rId5" Type="http://schemas.openxmlformats.org/officeDocument/2006/relationships/image" Target="../media/image174.svg"/><Relationship Id="rId15" Type="http://schemas.openxmlformats.org/officeDocument/2006/relationships/image" Target="../media/image91.svg"/><Relationship Id="rId23" Type="http://schemas.openxmlformats.org/officeDocument/2006/relationships/image" Target="../media/image45.svg"/><Relationship Id="rId28" Type="http://schemas.openxmlformats.org/officeDocument/2006/relationships/image" Target="../media/image201.png"/><Relationship Id="rId10" Type="http://schemas.openxmlformats.org/officeDocument/2006/relationships/image" Target="../media/image179.png"/><Relationship Id="rId19" Type="http://schemas.openxmlformats.org/officeDocument/2006/relationships/image" Target="../media/image27.svg"/><Relationship Id="rId31" Type="http://schemas.openxmlformats.org/officeDocument/2006/relationships/image" Target="../media/image49.svg"/><Relationship Id="rId4" Type="http://schemas.openxmlformats.org/officeDocument/2006/relationships/image" Target="../media/image173.png"/><Relationship Id="rId9" Type="http://schemas.openxmlformats.org/officeDocument/2006/relationships/image" Target="../media/image89.svg"/><Relationship Id="rId14" Type="http://schemas.openxmlformats.org/officeDocument/2006/relationships/image" Target="../media/image90.png"/><Relationship Id="rId22" Type="http://schemas.openxmlformats.org/officeDocument/2006/relationships/image" Target="../media/image44.png"/><Relationship Id="rId27" Type="http://schemas.openxmlformats.org/officeDocument/2006/relationships/image" Target="../media/image200.svg"/><Relationship Id="rId30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12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2.svg"/><Relationship Id="rId4" Type="http://schemas.openxmlformats.org/officeDocument/2006/relationships/image" Target="../media/image12.jpeg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svg"/><Relationship Id="rId4" Type="http://schemas.openxmlformats.org/officeDocument/2006/relationships/image" Target="../media/image1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pn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18" Type="http://schemas.openxmlformats.org/officeDocument/2006/relationships/image" Target="../media/image66.png"/><Relationship Id="rId26" Type="http://schemas.openxmlformats.org/officeDocument/2006/relationships/image" Target="../media/image70.svg"/><Relationship Id="rId3" Type="http://schemas.openxmlformats.org/officeDocument/2006/relationships/image" Target="../media/image51.svg"/><Relationship Id="rId21" Type="http://schemas.openxmlformats.org/officeDocument/2006/relationships/image" Target="../media/image17.pn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5" Type="http://schemas.openxmlformats.org/officeDocument/2006/relationships/image" Target="../media/image69.png"/><Relationship Id="rId33" Type="http://schemas.openxmlformats.org/officeDocument/2006/relationships/image" Target="../media/image77.sv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24" Type="http://schemas.openxmlformats.org/officeDocument/2006/relationships/image" Target="../media/image33.svg"/><Relationship Id="rId32" Type="http://schemas.openxmlformats.org/officeDocument/2006/relationships/image" Target="../media/image76.png"/><Relationship Id="rId5" Type="http://schemas.openxmlformats.org/officeDocument/2006/relationships/image" Target="../media/image53.svg"/><Relationship Id="rId15" Type="http://schemas.openxmlformats.org/officeDocument/2006/relationships/image" Target="../media/image63.svg"/><Relationship Id="rId23" Type="http://schemas.openxmlformats.org/officeDocument/2006/relationships/image" Target="../media/image32.png"/><Relationship Id="rId28" Type="http://schemas.openxmlformats.org/officeDocument/2006/relationships/image" Target="../media/image72.png"/><Relationship Id="rId10" Type="http://schemas.openxmlformats.org/officeDocument/2006/relationships/image" Target="../media/image58.png"/><Relationship Id="rId19" Type="http://schemas.openxmlformats.org/officeDocument/2006/relationships/image" Target="../media/image67.svg"/><Relationship Id="rId31" Type="http://schemas.openxmlformats.org/officeDocument/2006/relationships/image" Target="../media/image75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Relationship Id="rId22" Type="http://schemas.openxmlformats.org/officeDocument/2006/relationships/image" Target="../media/image18.svg"/><Relationship Id="rId27" Type="http://schemas.openxmlformats.org/officeDocument/2006/relationships/image" Target="../media/image71.png"/><Relationship Id="rId30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45.sv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3" Type="http://schemas.openxmlformats.org/officeDocument/2006/relationships/image" Target="../media/image79.svg"/><Relationship Id="rId21" Type="http://schemas.openxmlformats.org/officeDocument/2006/relationships/image" Target="../media/image95.svg"/><Relationship Id="rId7" Type="http://schemas.openxmlformats.org/officeDocument/2006/relationships/image" Target="../media/image83.svg"/><Relationship Id="rId12" Type="http://schemas.openxmlformats.org/officeDocument/2006/relationships/image" Target="../media/image44.png"/><Relationship Id="rId17" Type="http://schemas.openxmlformats.org/officeDocument/2006/relationships/image" Target="../media/image91.svg"/><Relationship Id="rId25" Type="http://schemas.openxmlformats.org/officeDocument/2006/relationships/image" Target="../media/image99.svg"/><Relationship Id="rId2" Type="http://schemas.openxmlformats.org/officeDocument/2006/relationships/image" Target="../media/image78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29" Type="http://schemas.openxmlformats.org/officeDocument/2006/relationships/image" Target="../media/image10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24" Type="http://schemas.openxmlformats.org/officeDocument/2006/relationships/image" Target="../media/image98.png"/><Relationship Id="rId5" Type="http://schemas.openxmlformats.org/officeDocument/2006/relationships/image" Target="../media/image81.svg"/><Relationship Id="rId15" Type="http://schemas.openxmlformats.org/officeDocument/2006/relationships/image" Target="../media/image89.svg"/><Relationship Id="rId23" Type="http://schemas.openxmlformats.org/officeDocument/2006/relationships/image" Target="../media/image97.svg"/><Relationship Id="rId28" Type="http://schemas.openxmlformats.org/officeDocument/2006/relationships/image" Target="../media/image102.png"/><Relationship Id="rId10" Type="http://schemas.openxmlformats.org/officeDocument/2006/relationships/image" Target="../media/image86.png"/><Relationship Id="rId19" Type="http://schemas.openxmlformats.org/officeDocument/2006/relationships/image" Target="../media/image93.svg"/><Relationship Id="rId4" Type="http://schemas.openxmlformats.org/officeDocument/2006/relationships/image" Target="../media/image80.png"/><Relationship Id="rId9" Type="http://schemas.openxmlformats.org/officeDocument/2006/relationships/image" Target="../media/image85.sv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9.sv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" Type="http://schemas.openxmlformats.org/officeDocument/2006/relationships/image" Target="../media/image105.svg"/><Relationship Id="rId21" Type="http://schemas.openxmlformats.org/officeDocument/2006/relationships/image" Target="../media/image113.svg"/><Relationship Id="rId34" Type="http://schemas.openxmlformats.org/officeDocument/2006/relationships/image" Target="../media/image126.png"/><Relationship Id="rId7" Type="http://schemas.openxmlformats.org/officeDocument/2006/relationships/image" Target="../media/image87.svg"/><Relationship Id="rId12" Type="http://schemas.openxmlformats.org/officeDocument/2006/relationships/image" Target="../media/image88.png"/><Relationship Id="rId17" Type="http://schemas.openxmlformats.org/officeDocument/2006/relationships/image" Target="../media/image109.svg"/><Relationship Id="rId25" Type="http://schemas.openxmlformats.org/officeDocument/2006/relationships/image" Target="../media/image117.svg"/><Relationship Id="rId33" Type="http://schemas.openxmlformats.org/officeDocument/2006/relationships/image" Target="../media/image125.svg"/><Relationship Id="rId38" Type="http://schemas.openxmlformats.org/officeDocument/2006/relationships/image" Target="../media/image130.svg"/><Relationship Id="rId2" Type="http://schemas.openxmlformats.org/officeDocument/2006/relationships/image" Target="../media/image104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45.svg"/><Relationship Id="rId24" Type="http://schemas.openxmlformats.org/officeDocument/2006/relationships/image" Target="../media/image116.png"/><Relationship Id="rId32" Type="http://schemas.openxmlformats.org/officeDocument/2006/relationships/image" Target="../media/image124.png"/><Relationship Id="rId37" Type="http://schemas.openxmlformats.org/officeDocument/2006/relationships/image" Target="../media/image129.png"/><Relationship Id="rId5" Type="http://schemas.openxmlformats.org/officeDocument/2006/relationships/image" Target="../media/image107.svg"/><Relationship Id="rId15" Type="http://schemas.openxmlformats.org/officeDocument/2006/relationships/image" Target="../media/image91.svg"/><Relationship Id="rId23" Type="http://schemas.openxmlformats.org/officeDocument/2006/relationships/image" Target="../media/image115.svg"/><Relationship Id="rId28" Type="http://schemas.openxmlformats.org/officeDocument/2006/relationships/image" Target="../media/image120.png"/><Relationship Id="rId36" Type="http://schemas.openxmlformats.org/officeDocument/2006/relationships/image" Target="../media/image128.svg"/><Relationship Id="rId10" Type="http://schemas.openxmlformats.org/officeDocument/2006/relationships/image" Target="../media/image44.png"/><Relationship Id="rId19" Type="http://schemas.openxmlformats.org/officeDocument/2006/relationships/image" Target="../media/image111.svg"/><Relationship Id="rId31" Type="http://schemas.openxmlformats.org/officeDocument/2006/relationships/image" Target="../media/image123.svg"/><Relationship Id="rId4" Type="http://schemas.openxmlformats.org/officeDocument/2006/relationships/image" Target="../media/image106.png"/><Relationship Id="rId9" Type="http://schemas.openxmlformats.org/officeDocument/2006/relationships/image" Target="../media/image79.svg"/><Relationship Id="rId14" Type="http://schemas.openxmlformats.org/officeDocument/2006/relationships/image" Target="../media/image90.png"/><Relationship Id="rId22" Type="http://schemas.openxmlformats.org/officeDocument/2006/relationships/image" Target="../media/image114.png"/><Relationship Id="rId27" Type="http://schemas.openxmlformats.org/officeDocument/2006/relationships/image" Target="../media/image119.svg"/><Relationship Id="rId30" Type="http://schemas.openxmlformats.org/officeDocument/2006/relationships/image" Target="../media/image122.png"/><Relationship Id="rId35" Type="http://schemas.openxmlformats.org/officeDocument/2006/relationships/image" Target="../media/image1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4553" y="169336"/>
            <a:ext cx="6094090" cy="1245024"/>
            <a:chOff x="0" y="0"/>
            <a:chExt cx="8125453" cy="1660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8573" cy="1660033"/>
            </a:xfrm>
            <a:custGeom>
              <a:avLst/>
              <a:gdLst/>
              <a:ahLst/>
              <a:cxnLst/>
              <a:rect l="l" t="t" r="r" b="b"/>
              <a:pathLst>
                <a:path w="1418573" h="1660033">
                  <a:moveTo>
                    <a:pt x="0" y="0"/>
                  </a:moveTo>
                  <a:lnTo>
                    <a:pt x="1418573" y="0"/>
                  </a:lnTo>
                  <a:lnTo>
                    <a:pt x="1418573" y="1660033"/>
                  </a:lnTo>
                  <a:lnTo>
                    <a:pt x="0" y="1660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895002" y="477577"/>
              <a:ext cx="6230451" cy="704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6"/>
                </a:lnSpc>
              </a:pPr>
              <a:r>
                <a:rPr lang="en-US" sz="3497">
                  <a:solidFill>
                    <a:srgbClr val="2E2E2E"/>
                  </a:solidFill>
                  <a:latin typeface="Cabin Medium"/>
                </a:rPr>
                <a:t>GROUP  9 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-670558" y="8093266"/>
            <a:ext cx="19629115" cy="0"/>
          </a:xfrm>
          <a:prstGeom prst="line">
            <a:avLst/>
          </a:prstGeom>
          <a:ln w="19050" cap="flat">
            <a:solidFill>
              <a:srgbClr val="A6CD7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0" y="8393851"/>
            <a:ext cx="18288000" cy="217468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Freeform 7"/>
          <p:cNvSpPr/>
          <p:nvPr/>
        </p:nvSpPr>
        <p:spPr>
          <a:xfrm rot="-8952039">
            <a:off x="8150637" y="-1554803"/>
            <a:ext cx="3668381" cy="3448278"/>
          </a:xfrm>
          <a:custGeom>
            <a:avLst/>
            <a:gdLst/>
            <a:ahLst/>
            <a:cxnLst/>
            <a:rect l="l" t="t" r="r" b="b"/>
            <a:pathLst>
              <a:path w="3668381" h="3448278">
                <a:moveTo>
                  <a:pt x="0" y="0"/>
                </a:moveTo>
                <a:lnTo>
                  <a:pt x="3668380" y="0"/>
                </a:lnTo>
                <a:lnTo>
                  <a:pt x="3668380" y="3448278"/>
                </a:lnTo>
                <a:lnTo>
                  <a:pt x="0" y="34482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98580" y="1028700"/>
            <a:ext cx="5760720" cy="8229600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50208" r="-50208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-5491021">
            <a:off x="3370014" y="4814866"/>
            <a:ext cx="597650" cy="2858325"/>
          </a:xfrm>
          <a:custGeom>
            <a:avLst/>
            <a:gdLst/>
            <a:ahLst/>
            <a:cxnLst/>
            <a:rect l="l" t="t" r="r" b="b"/>
            <a:pathLst>
              <a:path w="597650" h="2858325">
                <a:moveTo>
                  <a:pt x="0" y="0"/>
                </a:moveTo>
                <a:lnTo>
                  <a:pt x="597650" y="0"/>
                </a:lnTo>
                <a:lnTo>
                  <a:pt x="597650" y="2858325"/>
                </a:lnTo>
                <a:lnTo>
                  <a:pt x="0" y="28583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8914050"/>
            <a:ext cx="814435" cy="567143"/>
          </a:xfrm>
          <a:custGeom>
            <a:avLst/>
            <a:gdLst/>
            <a:ahLst/>
            <a:cxnLst/>
            <a:rect l="l" t="t" r="r" b="b"/>
            <a:pathLst>
              <a:path w="814435" h="567143">
                <a:moveTo>
                  <a:pt x="0" y="0"/>
                </a:moveTo>
                <a:lnTo>
                  <a:pt x="814435" y="0"/>
                </a:lnTo>
                <a:lnTo>
                  <a:pt x="814435" y="567143"/>
                </a:lnTo>
                <a:lnTo>
                  <a:pt x="0" y="5671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147935" y="8851360"/>
            <a:ext cx="9047631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2E2E2E"/>
                </a:solidFill>
                <a:latin typeface="Cabin Bold Italics"/>
              </a:rPr>
              <a:t>FDI   COUNTRY   PARTNERS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1565282"/>
            <a:ext cx="10929519" cy="501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70"/>
              </a:lnSpc>
            </a:pPr>
            <a:r>
              <a:rPr lang="en-US" sz="7066" spc="1116">
                <a:solidFill>
                  <a:srgbClr val="231815"/>
                </a:solidFill>
                <a:latin typeface="Times New Roman Bold"/>
              </a:rPr>
              <a:t>PROJECT : </a:t>
            </a:r>
          </a:p>
          <a:p>
            <a:pPr algn="l">
              <a:lnSpc>
                <a:spcPts val="10670"/>
              </a:lnSpc>
            </a:pPr>
            <a:r>
              <a:rPr lang="en-US" sz="7066" spc="1116">
                <a:solidFill>
                  <a:srgbClr val="231815"/>
                </a:solidFill>
                <a:latin typeface="Times New Roman Bold"/>
              </a:rPr>
              <a:t>FOREIGN DIRECT INVESTMENT</a:t>
            </a:r>
          </a:p>
          <a:p>
            <a:pPr algn="ctr">
              <a:lnSpc>
                <a:spcPts val="5358"/>
              </a:lnSpc>
            </a:pPr>
            <a:endParaRPr lang="en-US" sz="7066" spc="1116">
              <a:solidFill>
                <a:srgbClr val="231815"/>
              </a:solidFill>
              <a:latin typeface="Times New Roman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731768" y="9414518"/>
            <a:ext cx="308783" cy="588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9"/>
              </a:lnSpc>
              <a:spcBef>
                <a:spcPct val="0"/>
              </a:spcBef>
            </a:pPr>
            <a:r>
              <a:rPr lang="en-US" sz="3442">
                <a:solidFill>
                  <a:srgbClr val="000000"/>
                </a:solidFill>
                <a:latin typeface="Cabin Bold"/>
              </a:rPr>
              <a:t>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83583" y="2463864"/>
            <a:ext cx="13663410" cy="6532818"/>
          </a:xfrm>
          <a:custGeom>
            <a:avLst/>
            <a:gdLst/>
            <a:ahLst/>
            <a:cxnLst/>
            <a:rect l="l" t="t" r="r" b="b"/>
            <a:pathLst>
              <a:path w="13663410" h="6532818">
                <a:moveTo>
                  <a:pt x="0" y="0"/>
                </a:moveTo>
                <a:lnTo>
                  <a:pt x="13663410" y="0"/>
                </a:lnTo>
                <a:lnTo>
                  <a:pt x="13663410" y="6532818"/>
                </a:lnTo>
                <a:lnTo>
                  <a:pt x="0" y="6532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43930" y="-377767"/>
            <a:ext cx="7304474" cy="11042534"/>
            <a:chOff x="0" y="0"/>
            <a:chExt cx="49134841" cy="74279570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8990060" cy="74134789"/>
            </a:xfrm>
            <a:custGeom>
              <a:avLst/>
              <a:gdLst/>
              <a:ahLst/>
              <a:cxnLst/>
              <a:rect l="l" t="t" r="r" b="b"/>
              <a:pathLst>
                <a:path w="48990060" h="74134789">
                  <a:moveTo>
                    <a:pt x="0" y="0"/>
                  </a:moveTo>
                  <a:lnTo>
                    <a:pt x="48990060" y="0"/>
                  </a:lnTo>
                  <a:lnTo>
                    <a:pt x="48990060" y="74134789"/>
                  </a:lnTo>
                  <a:lnTo>
                    <a:pt x="0" y="74134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2E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9134840" cy="74279571"/>
            </a:xfrm>
            <a:custGeom>
              <a:avLst/>
              <a:gdLst/>
              <a:ahLst/>
              <a:cxnLst/>
              <a:rect l="l" t="t" r="r" b="b"/>
              <a:pathLst>
                <a:path w="49134840" h="74279571">
                  <a:moveTo>
                    <a:pt x="48990061" y="74134793"/>
                  </a:moveTo>
                  <a:lnTo>
                    <a:pt x="49134840" y="74134793"/>
                  </a:lnTo>
                  <a:lnTo>
                    <a:pt x="49134840" y="74279571"/>
                  </a:lnTo>
                  <a:lnTo>
                    <a:pt x="48990061" y="74279571"/>
                  </a:lnTo>
                  <a:lnTo>
                    <a:pt x="48990061" y="7413479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4134793"/>
                  </a:lnTo>
                  <a:lnTo>
                    <a:pt x="0" y="74134793"/>
                  </a:lnTo>
                  <a:lnTo>
                    <a:pt x="0" y="144780"/>
                  </a:lnTo>
                  <a:close/>
                  <a:moveTo>
                    <a:pt x="0" y="74134793"/>
                  </a:moveTo>
                  <a:lnTo>
                    <a:pt x="144780" y="74134793"/>
                  </a:lnTo>
                  <a:lnTo>
                    <a:pt x="144780" y="74279571"/>
                  </a:lnTo>
                  <a:lnTo>
                    <a:pt x="0" y="74279571"/>
                  </a:lnTo>
                  <a:lnTo>
                    <a:pt x="0" y="74134793"/>
                  </a:lnTo>
                  <a:close/>
                  <a:moveTo>
                    <a:pt x="48990061" y="144780"/>
                  </a:moveTo>
                  <a:lnTo>
                    <a:pt x="49134840" y="144780"/>
                  </a:lnTo>
                  <a:lnTo>
                    <a:pt x="49134840" y="74134793"/>
                  </a:lnTo>
                  <a:lnTo>
                    <a:pt x="48990061" y="74134793"/>
                  </a:lnTo>
                  <a:lnTo>
                    <a:pt x="48990061" y="144780"/>
                  </a:lnTo>
                  <a:close/>
                  <a:moveTo>
                    <a:pt x="144780" y="74134793"/>
                  </a:moveTo>
                  <a:lnTo>
                    <a:pt x="48990061" y="74134793"/>
                  </a:lnTo>
                  <a:lnTo>
                    <a:pt x="48990061" y="74279571"/>
                  </a:lnTo>
                  <a:lnTo>
                    <a:pt x="144780" y="74279571"/>
                  </a:lnTo>
                  <a:lnTo>
                    <a:pt x="144780" y="74134793"/>
                  </a:lnTo>
                  <a:close/>
                  <a:moveTo>
                    <a:pt x="48990061" y="0"/>
                  </a:moveTo>
                  <a:lnTo>
                    <a:pt x="49134840" y="0"/>
                  </a:lnTo>
                  <a:lnTo>
                    <a:pt x="49134840" y="144780"/>
                  </a:lnTo>
                  <a:lnTo>
                    <a:pt x="48990061" y="144780"/>
                  </a:lnTo>
                  <a:lnTo>
                    <a:pt x="4899006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8990061" y="0"/>
                  </a:lnTo>
                  <a:lnTo>
                    <a:pt x="4899006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A6CD7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66353" y="860748"/>
            <a:ext cx="6083627" cy="1242887"/>
            <a:chOff x="0" y="0"/>
            <a:chExt cx="8111503" cy="16571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138" cy="1657183"/>
            </a:xfrm>
            <a:custGeom>
              <a:avLst/>
              <a:gdLst/>
              <a:ahLst/>
              <a:cxnLst/>
              <a:rect l="l" t="t" r="r" b="b"/>
              <a:pathLst>
                <a:path w="1416138" h="1657183">
                  <a:moveTo>
                    <a:pt x="0" y="0"/>
                  </a:moveTo>
                  <a:lnTo>
                    <a:pt x="1416138" y="0"/>
                  </a:lnTo>
                  <a:lnTo>
                    <a:pt x="1416138" y="1657183"/>
                  </a:lnTo>
                  <a:lnTo>
                    <a:pt x="0" y="165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891749" y="475423"/>
              <a:ext cx="6219754" cy="706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89"/>
                </a:lnSpc>
              </a:pPr>
              <a:r>
                <a:rPr lang="en-US" sz="3491">
                  <a:solidFill>
                    <a:srgbClr val="2E2E2E"/>
                  </a:solidFill>
                  <a:latin typeface="Cabin Bold"/>
                </a:rPr>
                <a:t> SCOPE OF ANALYSIS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7964981" y="568281"/>
            <a:ext cx="1568819" cy="1662524"/>
          </a:xfrm>
          <a:custGeom>
            <a:avLst/>
            <a:gdLst/>
            <a:ahLst/>
            <a:cxnLst/>
            <a:rect l="l" t="t" r="r" b="b"/>
            <a:pathLst>
              <a:path w="1568819" h="1662524">
                <a:moveTo>
                  <a:pt x="0" y="0"/>
                </a:moveTo>
                <a:lnTo>
                  <a:pt x="1568819" y="0"/>
                </a:lnTo>
                <a:lnTo>
                  <a:pt x="1568819" y="1662524"/>
                </a:lnTo>
                <a:lnTo>
                  <a:pt x="0" y="16625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6353" y="5558142"/>
            <a:ext cx="5868069" cy="768184"/>
          </a:xfrm>
          <a:custGeom>
            <a:avLst/>
            <a:gdLst/>
            <a:ahLst/>
            <a:cxnLst/>
            <a:rect l="l" t="t" r="r" b="b"/>
            <a:pathLst>
              <a:path w="5868069" h="768184">
                <a:moveTo>
                  <a:pt x="0" y="0"/>
                </a:moveTo>
                <a:lnTo>
                  <a:pt x="5868069" y="0"/>
                </a:lnTo>
                <a:lnTo>
                  <a:pt x="5868069" y="768183"/>
                </a:lnTo>
                <a:lnTo>
                  <a:pt x="0" y="7681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281877" y="773943"/>
            <a:ext cx="1128943" cy="1128943"/>
          </a:xfrm>
          <a:custGeom>
            <a:avLst/>
            <a:gdLst/>
            <a:ahLst/>
            <a:cxnLst/>
            <a:rect l="l" t="t" r="r" b="b"/>
            <a:pathLst>
              <a:path w="1128943" h="1128943">
                <a:moveTo>
                  <a:pt x="0" y="0"/>
                </a:moveTo>
                <a:lnTo>
                  <a:pt x="1128943" y="0"/>
                </a:lnTo>
                <a:lnTo>
                  <a:pt x="1128943" y="1128943"/>
                </a:lnTo>
                <a:lnTo>
                  <a:pt x="0" y="11289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844754" y="417459"/>
            <a:ext cx="727518" cy="712967"/>
          </a:xfrm>
          <a:custGeom>
            <a:avLst/>
            <a:gdLst/>
            <a:ahLst/>
            <a:cxnLst/>
            <a:rect l="l" t="t" r="r" b="b"/>
            <a:pathLst>
              <a:path w="727518" h="712967">
                <a:moveTo>
                  <a:pt x="0" y="0"/>
                </a:moveTo>
                <a:lnTo>
                  <a:pt x="727518" y="0"/>
                </a:lnTo>
                <a:lnTo>
                  <a:pt x="727518" y="712968"/>
                </a:lnTo>
                <a:lnTo>
                  <a:pt x="0" y="7129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057675" y="613292"/>
            <a:ext cx="7726061" cy="1679610"/>
            <a:chOff x="0" y="0"/>
            <a:chExt cx="10301414" cy="223948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1"/>
              <a:ext cx="10301414" cy="671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37"/>
                </a:lnSpc>
                <a:spcBef>
                  <a:spcPct val="0"/>
                </a:spcBef>
              </a:pPr>
              <a:r>
                <a:rPr lang="en-US" sz="3364">
                  <a:solidFill>
                    <a:srgbClr val="2E2E2E"/>
                  </a:solidFill>
                  <a:latin typeface="Cabin Medium"/>
                </a:rPr>
                <a:t>Phân tích mô tả: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75508"/>
              <a:ext cx="10301414" cy="1348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72"/>
                </a:lnSpc>
                <a:spcBef>
                  <a:spcPct val="0"/>
                </a:spcBef>
              </a:pPr>
              <a:r>
                <a:rPr lang="en-US" sz="2980">
                  <a:solidFill>
                    <a:srgbClr val="2E2E2E"/>
                  </a:solidFill>
                  <a:latin typeface="Cabin Bold"/>
                </a:rPr>
                <a:t>Tìm hiểu cơ bản các xu hướng cơ bản về FDI qua các năm. 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-10800000">
            <a:off x="12683152" y="417459"/>
            <a:ext cx="727518" cy="712967"/>
          </a:xfrm>
          <a:custGeom>
            <a:avLst/>
            <a:gdLst/>
            <a:ahLst/>
            <a:cxnLst/>
            <a:rect l="l" t="t" r="r" b="b"/>
            <a:pathLst>
              <a:path w="727518" h="712967">
                <a:moveTo>
                  <a:pt x="0" y="0"/>
                </a:moveTo>
                <a:lnTo>
                  <a:pt x="727517" y="0"/>
                </a:lnTo>
                <a:lnTo>
                  <a:pt x="727517" y="712968"/>
                </a:lnTo>
                <a:lnTo>
                  <a:pt x="0" y="7129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-107155" y="4206198"/>
            <a:ext cx="6748803" cy="1102098"/>
          </a:xfrm>
          <a:custGeom>
            <a:avLst/>
            <a:gdLst/>
            <a:ahLst/>
            <a:cxnLst/>
            <a:rect l="l" t="t" r="r" b="b"/>
            <a:pathLst>
              <a:path w="6748803" h="1102098">
                <a:moveTo>
                  <a:pt x="0" y="0"/>
                </a:moveTo>
                <a:lnTo>
                  <a:pt x="6748803" y="0"/>
                </a:lnTo>
                <a:lnTo>
                  <a:pt x="6748803" y="1102098"/>
                </a:lnTo>
                <a:lnTo>
                  <a:pt x="0" y="11020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5400000">
            <a:off x="1994211" y="9556155"/>
            <a:ext cx="1650779" cy="1461690"/>
          </a:xfrm>
          <a:custGeom>
            <a:avLst/>
            <a:gdLst/>
            <a:ahLst/>
            <a:cxnLst/>
            <a:rect l="l" t="t" r="r" b="b"/>
            <a:pathLst>
              <a:path w="1650779" h="1461690">
                <a:moveTo>
                  <a:pt x="0" y="0"/>
                </a:moveTo>
                <a:lnTo>
                  <a:pt x="1650779" y="0"/>
                </a:lnTo>
                <a:lnTo>
                  <a:pt x="1650779" y="1461690"/>
                </a:lnTo>
                <a:lnTo>
                  <a:pt x="0" y="14616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983583" y="9709261"/>
            <a:ext cx="1132793" cy="1193556"/>
          </a:xfrm>
          <a:custGeom>
            <a:avLst/>
            <a:gdLst/>
            <a:ahLst/>
            <a:cxnLst/>
            <a:rect l="l" t="t" r="r" b="b"/>
            <a:pathLst>
              <a:path w="1132793" h="1193556">
                <a:moveTo>
                  <a:pt x="0" y="0"/>
                </a:moveTo>
                <a:lnTo>
                  <a:pt x="1132793" y="0"/>
                </a:lnTo>
                <a:lnTo>
                  <a:pt x="1132793" y="1193556"/>
                </a:lnTo>
                <a:lnTo>
                  <a:pt x="0" y="119355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7783736" y="-147781"/>
            <a:ext cx="1008529" cy="1008529"/>
          </a:xfrm>
          <a:custGeom>
            <a:avLst/>
            <a:gdLst/>
            <a:ahLst/>
            <a:cxnLst/>
            <a:rect l="l" t="t" r="r" b="b"/>
            <a:pathLst>
              <a:path w="1008529" h="1008529">
                <a:moveTo>
                  <a:pt x="0" y="0"/>
                </a:moveTo>
                <a:lnTo>
                  <a:pt x="1008528" y="0"/>
                </a:lnTo>
                <a:lnTo>
                  <a:pt x="1008528" y="1008529"/>
                </a:lnTo>
                <a:lnTo>
                  <a:pt x="0" y="10085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28700" y="6553460"/>
            <a:ext cx="1271364" cy="1250560"/>
          </a:xfrm>
          <a:custGeom>
            <a:avLst/>
            <a:gdLst/>
            <a:ahLst/>
            <a:cxnLst/>
            <a:rect l="l" t="t" r="r" b="b"/>
            <a:pathLst>
              <a:path w="1271364" h="1250560">
                <a:moveTo>
                  <a:pt x="0" y="0"/>
                </a:moveTo>
                <a:lnTo>
                  <a:pt x="1271364" y="0"/>
                </a:lnTo>
                <a:lnTo>
                  <a:pt x="1271364" y="1250561"/>
                </a:lnTo>
                <a:lnTo>
                  <a:pt x="0" y="125056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880717" y="6847879"/>
            <a:ext cx="1140733" cy="956141"/>
          </a:xfrm>
          <a:custGeom>
            <a:avLst/>
            <a:gdLst/>
            <a:ahLst/>
            <a:cxnLst/>
            <a:rect l="l" t="t" r="r" b="b"/>
            <a:pathLst>
              <a:path w="1140733" h="956141">
                <a:moveTo>
                  <a:pt x="0" y="0"/>
                </a:moveTo>
                <a:lnTo>
                  <a:pt x="1140733" y="0"/>
                </a:lnTo>
                <a:lnTo>
                  <a:pt x="1140733" y="956142"/>
                </a:lnTo>
                <a:lnTo>
                  <a:pt x="0" y="95614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78984" y="1960725"/>
            <a:ext cx="5070996" cy="285820"/>
          </a:xfrm>
          <a:custGeom>
            <a:avLst/>
            <a:gdLst/>
            <a:ahLst/>
            <a:cxnLst/>
            <a:rect l="l" t="t" r="r" b="b"/>
            <a:pathLst>
              <a:path w="5070996" h="285820">
                <a:moveTo>
                  <a:pt x="0" y="0"/>
                </a:moveTo>
                <a:lnTo>
                  <a:pt x="5070996" y="0"/>
                </a:lnTo>
                <a:lnTo>
                  <a:pt x="5070996" y="285820"/>
                </a:lnTo>
                <a:lnTo>
                  <a:pt x="0" y="28582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156495" y="4420525"/>
            <a:ext cx="5485154" cy="62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3"/>
              </a:lnSpc>
            </a:pPr>
            <a:r>
              <a:rPr lang="en-US" sz="4494">
                <a:solidFill>
                  <a:srgbClr val="2E2E2E"/>
                </a:solidFill>
                <a:latin typeface="Cabin Bold"/>
              </a:rPr>
              <a:t>PHẠM  VI PHÂN TÍCH</a:t>
            </a:r>
            <a:r>
              <a:rPr lang="en-US" sz="4494">
                <a:solidFill>
                  <a:srgbClr val="2E2E2E"/>
                </a:solidFill>
                <a:latin typeface="Cabin"/>
              </a:rPr>
              <a:t>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566022" y="9312518"/>
            <a:ext cx="222677" cy="53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2E2E2E"/>
                </a:solidFill>
                <a:latin typeface="Cabin Bold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91530" y="-225367"/>
            <a:ext cx="7460904" cy="11042534"/>
            <a:chOff x="0" y="0"/>
            <a:chExt cx="50187093" cy="7427957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50042312" cy="74134789"/>
            </a:xfrm>
            <a:custGeom>
              <a:avLst/>
              <a:gdLst/>
              <a:ahLst/>
              <a:cxnLst/>
              <a:rect l="l" t="t" r="r" b="b"/>
              <a:pathLst>
                <a:path w="50042312" h="74134789">
                  <a:moveTo>
                    <a:pt x="0" y="0"/>
                  </a:moveTo>
                  <a:lnTo>
                    <a:pt x="50042312" y="0"/>
                  </a:lnTo>
                  <a:lnTo>
                    <a:pt x="50042312" y="74134789"/>
                  </a:lnTo>
                  <a:lnTo>
                    <a:pt x="0" y="74134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2E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0187095" cy="74279571"/>
            </a:xfrm>
            <a:custGeom>
              <a:avLst/>
              <a:gdLst/>
              <a:ahLst/>
              <a:cxnLst/>
              <a:rect l="l" t="t" r="r" b="b"/>
              <a:pathLst>
                <a:path w="50187095" h="74279571">
                  <a:moveTo>
                    <a:pt x="50042313" y="74134793"/>
                  </a:moveTo>
                  <a:lnTo>
                    <a:pt x="50187095" y="74134793"/>
                  </a:lnTo>
                  <a:lnTo>
                    <a:pt x="50187095" y="74279571"/>
                  </a:lnTo>
                  <a:lnTo>
                    <a:pt x="50042313" y="74279571"/>
                  </a:lnTo>
                  <a:lnTo>
                    <a:pt x="50042313" y="7413479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4134793"/>
                  </a:lnTo>
                  <a:lnTo>
                    <a:pt x="0" y="74134793"/>
                  </a:lnTo>
                  <a:lnTo>
                    <a:pt x="0" y="144780"/>
                  </a:lnTo>
                  <a:close/>
                  <a:moveTo>
                    <a:pt x="0" y="74134793"/>
                  </a:moveTo>
                  <a:lnTo>
                    <a:pt x="144780" y="74134793"/>
                  </a:lnTo>
                  <a:lnTo>
                    <a:pt x="144780" y="74279571"/>
                  </a:lnTo>
                  <a:lnTo>
                    <a:pt x="0" y="74279571"/>
                  </a:lnTo>
                  <a:lnTo>
                    <a:pt x="0" y="74134793"/>
                  </a:lnTo>
                  <a:close/>
                  <a:moveTo>
                    <a:pt x="50042313" y="144780"/>
                  </a:moveTo>
                  <a:lnTo>
                    <a:pt x="50187095" y="144780"/>
                  </a:lnTo>
                  <a:lnTo>
                    <a:pt x="50187095" y="74134793"/>
                  </a:lnTo>
                  <a:lnTo>
                    <a:pt x="50042313" y="74134793"/>
                  </a:lnTo>
                  <a:lnTo>
                    <a:pt x="50042313" y="144780"/>
                  </a:lnTo>
                  <a:close/>
                  <a:moveTo>
                    <a:pt x="144780" y="74134793"/>
                  </a:moveTo>
                  <a:lnTo>
                    <a:pt x="50042313" y="74134793"/>
                  </a:lnTo>
                  <a:lnTo>
                    <a:pt x="50042313" y="74279571"/>
                  </a:lnTo>
                  <a:lnTo>
                    <a:pt x="144780" y="74279571"/>
                  </a:lnTo>
                  <a:lnTo>
                    <a:pt x="144780" y="74134793"/>
                  </a:lnTo>
                  <a:close/>
                  <a:moveTo>
                    <a:pt x="50042313" y="0"/>
                  </a:moveTo>
                  <a:lnTo>
                    <a:pt x="50187095" y="0"/>
                  </a:lnTo>
                  <a:lnTo>
                    <a:pt x="50187095" y="144780"/>
                  </a:lnTo>
                  <a:lnTo>
                    <a:pt x="50042313" y="144780"/>
                  </a:lnTo>
                  <a:lnTo>
                    <a:pt x="500423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0042313" y="0"/>
                  </a:lnTo>
                  <a:lnTo>
                    <a:pt x="500423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A6CD7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18753" y="926343"/>
            <a:ext cx="6094288" cy="1245065"/>
            <a:chOff x="0" y="0"/>
            <a:chExt cx="8125718" cy="1660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8620" cy="1660087"/>
            </a:xfrm>
            <a:custGeom>
              <a:avLst/>
              <a:gdLst/>
              <a:ahLst/>
              <a:cxnLst/>
              <a:rect l="l" t="t" r="r" b="b"/>
              <a:pathLst>
                <a:path w="1418620" h="1660087">
                  <a:moveTo>
                    <a:pt x="0" y="0"/>
                  </a:moveTo>
                  <a:lnTo>
                    <a:pt x="1418620" y="0"/>
                  </a:lnTo>
                  <a:lnTo>
                    <a:pt x="1418620" y="1660087"/>
                  </a:lnTo>
                  <a:lnTo>
                    <a:pt x="0" y="1660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895064" y="476256"/>
              <a:ext cx="6230654" cy="707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6"/>
                </a:lnSpc>
              </a:pPr>
              <a:r>
                <a:rPr lang="en-US" sz="3497">
                  <a:solidFill>
                    <a:srgbClr val="2E2E2E"/>
                  </a:solidFill>
                  <a:latin typeface="Cabin Bold"/>
                </a:rPr>
                <a:t> SCOPE OF ANALYSIS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7926841" y="508884"/>
            <a:ext cx="1568819" cy="1662524"/>
          </a:xfrm>
          <a:custGeom>
            <a:avLst/>
            <a:gdLst/>
            <a:ahLst/>
            <a:cxnLst/>
            <a:rect l="l" t="t" r="r" b="b"/>
            <a:pathLst>
              <a:path w="1568819" h="1662524">
                <a:moveTo>
                  <a:pt x="0" y="0"/>
                </a:moveTo>
                <a:lnTo>
                  <a:pt x="1568819" y="0"/>
                </a:lnTo>
                <a:lnTo>
                  <a:pt x="1568819" y="1662524"/>
                </a:lnTo>
                <a:lnTo>
                  <a:pt x="0" y="1662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18753" y="5710542"/>
            <a:ext cx="5868069" cy="768184"/>
          </a:xfrm>
          <a:custGeom>
            <a:avLst/>
            <a:gdLst/>
            <a:ahLst/>
            <a:cxnLst/>
            <a:rect l="l" t="t" r="r" b="b"/>
            <a:pathLst>
              <a:path w="5868069" h="768184">
                <a:moveTo>
                  <a:pt x="0" y="0"/>
                </a:moveTo>
                <a:lnTo>
                  <a:pt x="5868069" y="0"/>
                </a:lnTo>
                <a:lnTo>
                  <a:pt x="5868069" y="768183"/>
                </a:lnTo>
                <a:lnTo>
                  <a:pt x="0" y="768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9474" y="854656"/>
            <a:ext cx="1143553" cy="970981"/>
          </a:xfrm>
          <a:custGeom>
            <a:avLst/>
            <a:gdLst/>
            <a:ahLst/>
            <a:cxnLst/>
            <a:rect l="l" t="t" r="r" b="b"/>
            <a:pathLst>
              <a:path w="1143553" h="970981">
                <a:moveTo>
                  <a:pt x="0" y="0"/>
                </a:moveTo>
                <a:lnTo>
                  <a:pt x="1143553" y="0"/>
                </a:lnTo>
                <a:lnTo>
                  <a:pt x="1143553" y="970980"/>
                </a:lnTo>
                <a:lnTo>
                  <a:pt x="0" y="9709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829035" y="545401"/>
            <a:ext cx="7938982" cy="1710634"/>
            <a:chOff x="0" y="0"/>
            <a:chExt cx="10585309" cy="228084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1"/>
              <a:ext cx="10585309" cy="620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64"/>
                </a:lnSpc>
                <a:spcBef>
                  <a:spcPct val="0"/>
                </a:spcBef>
              </a:pPr>
              <a:r>
                <a:rPr lang="en-US" sz="3053">
                  <a:solidFill>
                    <a:srgbClr val="2E2E2E"/>
                  </a:solidFill>
                  <a:latin typeface="Cabin Bold"/>
                </a:rPr>
                <a:t>Phân tích xu hướng: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30458"/>
              <a:ext cx="10585309" cy="1433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17"/>
                </a:lnSpc>
                <a:spcBef>
                  <a:spcPct val="0"/>
                </a:spcBef>
              </a:pPr>
              <a:r>
                <a:rPr lang="en-US" sz="3155">
                  <a:solidFill>
                    <a:srgbClr val="2E2E2E"/>
                  </a:solidFill>
                  <a:latin typeface="Cabin Bold"/>
                </a:rPr>
                <a:t>Xác định các xu hướng và thay đổi trong dòng vốn FDI.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9633395" y="498172"/>
            <a:ext cx="727518" cy="712967"/>
          </a:xfrm>
          <a:custGeom>
            <a:avLst/>
            <a:gdLst/>
            <a:ahLst/>
            <a:cxnLst/>
            <a:rect l="l" t="t" r="r" b="b"/>
            <a:pathLst>
              <a:path w="727518" h="712967">
                <a:moveTo>
                  <a:pt x="0" y="0"/>
                </a:moveTo>
                <a:lnTo>
                  <a:pt x="727518" y="0"/>
                </a:lnTo>
                <a:lnTo>
                  <a:pt x="727518" y="712967"/>
                </a:lnTo>
                <a:lnTo>
                  <a:pt x="0" y="712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12642729" y="498172"/>
            <a:ext cx="727518" cy="712967"/>
          </a:xfrm>
          <a:custGeom>
            <a:avLst/>
            <a:gdLst/>
            <a:ahLst/>
            <a:cxnLst/>
            <a:rect l="l" t="t" r="r" b="b"/>
            <a:pathLst>
              <a:path w="727518" h="712967">
                <a:moveTo>
                  <a:pt x="0" y="0"/>
                </a:moveTo>
                <a:lnTo>
                  <a:pt x="727518" y="0"/>
                </a:lnTo>
                <a:lnTo>
                  <a:pt x="727518" y="712967"/>
                </a:lnTo>
                <a:lnTo>
                  <a:pt x="0" y="712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0" y="4298035"/>
            <a:ext cx="6924128" cy="1130729"/>
          </a:xfrm>
          <a:custGeom>
            <a:avLst/>
            <a:gdLst/>
            <a:ahLst/>
            <a:cxnLst/>
            <a:rect l="l" t="t" r="r" b="b"/>
            <a:pathLst>
              <a:path w="6924128" h="1130729">
                <a:moveTo>
                  <a:pt x="0" y="0"/>
                </a:moveTo>
                <a:lnTo>
                  <a:pt x="6924128" y="0"/>
                </a:lnTo>
                <a:lnTo>
                  <a:pt x="6924128" y="1130729"/>
                </a:lnTo>
                <a:lnTo>
                  <a:pt x="0" y="11307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2146611" y="9708555"/>
            <a:ext cx="1650779" cy="1461690"/>
          </a:xfrm>
          <a:custGeom>
            <a:avLst/>
            <a:gdLst/>
            <a:ahLst/>
            <a:cxnLst/>
            <a:rect l="l" t="t" r="r" b="b"/>
            <a:pathLst>
              <a:path w="1650779" h="1461690">
                <a:moveTo>
                  <a:pt x="0" y="0"/>
                </a:moveTo>
                <a:lnTo>
                  <a:pt x="1650779" y="0"/>
                </a:lnTo>
                <a:lnTo>
                  <a:pt x="1650779" y="1461690"/>
                </a:lnTo>
                <a:lnTo>
                  <a:pt x="0" y="14616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794048" y="9522068"/>
            <a:ext cx="1132793" cy="1193556"/>
          </a:xfrm>
          <a:custGeom>
            <a:avLst/>
            <a:gdLst/>
            <a:ahLst/>
            <a:cxnLst/>
            <a:rect l="l" t="t" r="r" b="b"/>
            <a:pathLst>
              <a:path w="1132793" h="1193556">
                <a:moveTo>
                  <a:pt x="0" y="0"/>
                </a:moveTo>
                <a:lnTo>
                  <a:pt x="1132793" y="0"/>
                </a:lnTo>
                <a:lnTo>
                  <a:pt x="1132793" y="1193556"/>
                </a:lnTo>
                <a:lnTo>
                  <a:pt x="0" y="11935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936136" y="4619"/>
            <a:ext cx="1008529" cy="1008529"/>
          </a:xfrm>
          <a:custGeom>
            <a:avLst/>
            <a:gdLst/>
            <a:ahLst/>
            <a:cxnLst/>
            <a:rect l="l" t="t" r="r" b="b"/>
            <a:pathLst>
              <a:path w="1008529" h="1008529">
                <a:moveTo>
                  <a:pt x="0" y="0"/>
                </a:moveTo>
                <a:lnTo>
                  <a:pt x="1008528" y="0"/>
                </a:lnTo>
                <a:lnTo>
                  <a:pt x="1008528" y="1008529"/>
                </a:lnTo>
                <a:lnTo>
                  <a:pt x="0" y="100852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81100" y="6705860"/>
            <a:ext cx="1271364" cy="1250560"/>
          </a:xfrm>
          <a:custGeom>
            <a:avLst/>
            <a:gdLst/>
            <a:ahLst/>
            <a:cxnLst/>
            <a:rect l="l" t="t" r="r" b="b"/>
            <a:pathLst>
              <a:path w="1271364" h="1250560">
                <a:moveTo>
                  <a:pt x="0" y="0"/>
                </a:moveTo>
                <a:lnTo>
                  <a:pt x="1271364" y="0"/>
                </a:lnTo>
                <a:lnTo>
                  <a:pt x="1271364" y="1250561"/>
                </a:lnTo>
                <a:lnTo>
                  <a:pt x="0" y="125056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033117" y="7000279"/>
            <a:ext cx="1140733" cy="956141"/>
          </a:xfrm>
          <a:custGeom>
            <a:avLst/>
            <a:gdLst/>
            <a:ahLst/>
            <a:cxnLst/>
            <a:rect l="l" t="t" r="r" b="b"/>
            <a:pathLst>
              <a:path w="1140733" h="956141">
                <a:moveTo>
                  <a:pt x="0" y="0"/>
                </a:moveTo>
                <a:lnTo>
                  <a:pt x="1140733" y="0"/>
                </a:lnTo>
                <a:lnTo>
                  <a:pt x="1140733" y="956142"/>
                </a:lnTo>
                <a:lnTo>
                  <a:pt x="0" y="95614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42045" y="1970215"/>
            <a:ext cx="5070996" cy="285820"/>
          </a:xfrm>
          <a:custGeom>
            <a:avLst/>
            <a:gdLst/>
            <a:ahLst/>
            <a:cxnLst/>
            <a:rect l="l" t="t" r="r" b="b"/>
            <a:pathLst>
              <a:path w="5070996" h="285820">
                <a:moveTo>
                  <a:pt x="0" y="0"/>
                </a:moveTo>
                <a:lnTo>
                  <a:pt x="5070996" y="0"/>
                </a:lnTo>
                <a:lnTo>
                  <a:pt x="5070996" y="285820"/>
                </a:lnTo>
                <a:lnTo>
                  <a:pt x="0" y="28582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924128" y="2371863"/>
            <a:ext cx="11318627" cy="6677357"/>
          </a:xfrm>
          <a:custGeom>
            <a:avLst/>
            <a:gdLst/>
            <a:ahLst/>
            <a:cxnLst/>
            <a:rect l="l" t="t" r="r" b="b"/>
            <a:pathLst>
              <a:path w="11318627" h="6677357">
                <a:moveTo>
                  <a:pt x="0" y="0"/>
                </a:moveTo>
                <a:lnTo>
                  <a:pt x="11318627" y="0"/>
                </a:lnTo>
                <a:lnTo>
                  <a:pt x="11318627" y="6677357"/>
                </a:lnTo>
                <a:lnTo>
                  <a:pt x="0" y="6677357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-7058" r="-10930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181100" y="4542773"/>
            <a:ext cx="5788273" cy="67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4742">
                <a:solidFill>
                  <a:srgbClr val="2E2E2E"/>
                </a:solidFill>
                <a:latin typeface="Cabin Bold"/>
              </a:rPr>
              <a:t>PHẠM  VI PHÂN TÍCH</a:t>
            </a:r>
            <a:r>
              <a:rPr lang="en-US" sz="4742">
                <a:solidFill>
                  <a:srgbClr val="2E2E2E"/>
                </a:solidFill>
                <a:latin typeface="Cabin"/>
              </a:rPr>
              <a:t>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443731" y="9320255"/>
            <a:ext cx="425923" cy="53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2E2E2E"/>
                </a:solidFill>
                <a:latin typeface="Cabin Bold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72826" y="2541785"/>
            <a:ext cx="13715411" cy="6557681"/>
          </a:xfrm>
          <a:custGeom>
            <a:avLst/>
            <a:gdLst/>
            <a:ahLst/>
            <a:cxnLst/>
            <a:rect l="l" t="t" r="r" b="b"/>
            <a:pathLst>
              <a:path w="13715411" h="6557681">
                <a:moveTo>
                  <a:pt x="0" y="0"/>
                </a:moveTo>
                <a:lnTo>
                  <a:pt x="13715411" y="0"/>
                </a:lnTo>
                <a:lnTo>
                  <a:pt x="13715411" y="6557681"/>
                </a:lnTo>
                <a:lnTo>
                  <a:pt x="0" y="6557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39130" y="-72967"/>
            <a:ext cx="7285579" cy="11042534"/>
            <a:chOff x="0" y="0"/>
            <a:chExt cx="49007739" cy="74279570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8862958" cy="74134789"/>
            </a:xfrm>
            <a:custGeom>
              <a:avLst/>
              <a:gdLst/>
              <a:ahLst/>
              <a:cxnLst/>
              <a:rect l="l" t="t" r="r" b="b"/>
              <a:pathLst>
                <a:path w="48862958" h="74134789">
                  <a:moveTo>
                    <a:pt x="0" y="0"/>
                  </a:moveTo>
                  <a:lnTo>
                    <a:pt x="48862958" y="0"/>
                  </a:lnTo>
                  <a:lnTo>
                    <a:pt x="48862958" y="74134789"/>
                  </a:lnTo>
                  <a:lnTo>
                    <a:pt x="0" y="74134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2E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9007740" cy="74279571"/>
            </a:xfrm>
            <a:custGeom>
              <a:avLst/>
              <a:gdLst/>
              <a:ahLst/>
              <a:cxnLst/>
              <a:rect l="l" t="t" r="r" b="b"/>
              <a:pathLst>
                <a:path w="49007740" h="74279571">
                  <a:moveTo>
                    <a:pt x="48862959" y="74134793"/>
                  </a:moveTo>
                  <a:lnTo>
                    <a:pt x="49007740" y="74134793"/>
                  </a:lnTo>
                  <a:lnTo>
                    <a:pt x="49007740" y="74279571"/>
                  </a:lnTo>
                  <a:lnTo>
                    <a:pt x="48862959" y="74279571"/>
                  </a:lnTo>
                  <a:lnTo>
                    <a:pt x="48862959" y="7413479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4134793"/>
                  </a:lnTo>
                  <a:lnTo>
                    <a:pt x="0" y="74134793"/>
                  </a:lnTo>
                  <a:lnTo>
                    <a:pt x="0" y="144780"/>
                  </a:lnTo>
                  <a:close/>
                  <a:moveTo>
                    <a:pt x="0" y="74134793"/>
                  </a:moveTo>
                  <a:lnTo>
                    <a:pt x="144780" y="74134793"/>
                  </a:lnTo>
                  <a:lnTo>
                    <a:pt x="144780" y="74279571"/>
                  </a:lnTo>
                  <a:lnTo>
                    <a:pt x="0" y="74279571"/>
                  </a:lnTo>
                  <a:lnTo>
                    <a:pt x="0" y="74134793"/>
                  </a:lnTo>
                  <a:close/>
                  <a:moveTo>
                    <a:pt x="48862959" y="144780"/>
                  </a:moveTo>
                  <a:lnTo>
                    <a:pt x="49007740" y="144780"/>
                  </a:lnTo>
                  <a:lnTo>
                    <a:pt x="49007740" y="74134793"/>
                  </a:lnTo>
                  <a:lnTo>
                    <a:pt x="48862959" y="74134793"/>
                  </a:lnTo>
                  <a:lnTo>
                    <a:pt x="48862959" y="144780"/>
                  </a:lnTo>
                  <a:close/>
                  <a:moveTo>
                    <a:pt x="144780" y="74134793"/>
                  </a:moveTo>
                  <a:lnTo>
                    <a:pt x="48862959" y="74134793"/>
                  </a:lnTo>
                  <a:lnTo>
                    <a:pt x="48862959" y="74279571"/>
                  </a:lnTo>
                  <a:lnTo>
                    <a:pt x="144780" y="74279571"/>
                  </a:lnTo>
                  <a:lnTo>
                    <a:pt x="144780" y="74134793"/>
                  </a:lnTo>
                  <a:close/>
                  <a:moveTo>
                    <a:pt x="48862959" y="0"/>
                  </a:moveTo>
                  <a:lnTo>
                    <a:pt x="49007740" y="0"/>
                  </a:lnTo>
                  <a:lnTo>
                    <a:pt x="49007740" y="144780"/>
                  </a:lnTo>
                  <a:lnTo>
                    <a:pt x="48862959" y="144780"/>
                  </a:lnTo>
                  <a:lnTo>
                    <a:pt x="4886295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8862959" y="0"/>
                  </a:lnTo>
                  <a:lnTo>
                    <a:pt x="4886295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A6CD7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58180" y="429276"/>
            <a:ext cx="5868069" cy="1198848"/>
            <a:chOff x="0" y="0"/>
            <a:chExt cx="7824093" cy="15984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65961" cy="1598465"/>
            </a:xfrm>
            <a:custGeom>
              <a:avLst/>
              <a:gdLst/>
              <a:ahLst/>
              <a:cxnLst/>
              <a:rect l="l" t="t" r="r" b="b"/>
              <a:pathLst>
                <a:path w="1365961" h="1598465">
                  <a:moveTo>
                    <a:pt x="0" y="0"/>
                  </a:moveTo>
                  <a:lnTo>
                    <a:pt x="1365961" y="0"/>
                  </a:lnTo>
                  <a:lnTo>
                    <a:pt x="1365961" y="1598465"/>
                  </a:lnTo>
                  <a:lnTo>
                    <a:pt x="0" y="159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824719" y="458578"/>
              <a:ext cx="5999373" cy="681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40"/>
                </a:lnSpc>
              </a:pPr>
              <a:r>
                <a:rPr lang="en-US" sz="3367">
                  <a:solidFill>
                    <a:srgbClr val="2E2E2E"/>
                  </a:solidFill>
                  <a:latin typeface="Cabin Bold"/>
                </a:rPr>
                <a:t> SCOPE OF ANALYSIS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771153" y="5862942"/>
            <a:ext cx="5868069" cy="768184"/>
          </a:xfrm>
          <a:custGeom>
            <a:avLst/>
            <a:gdLst/>
            <a:ahLst/>
            <a:cxnLst/>
            <a:rect l="l" t="t" r="r" b="b"/>
            <a:pathLst>
              <a:path w="5868069" h="768184">
                <a:moveTo>
                  <a:pt x="0" y="0"/>
                </a:moveTo>
                <a:lnTo>
                  <a:pt x="5868069" y="0"/>
                </a:lnTo>
                <a:lnTo>
                  <a:pt x="5868069" y="768183"/>
                </a:lnTo>
                <a:lnTo>
                  <a:pt x="0" y="7681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7813" y="4510998"/>
            <a:ext cx="6748803" cy="1102098"/>
          </a:xfrm>
          <a:custGeom>
            <a:avLst/>
            <a:gdLst/>
            <a:ahLst/>
            <a:cxnLst/>
            <a:rect l="l" t="t" r="r" b="b"/>
            <a:pathLst>
              <a:path w="6748803" h="1102098">
                <a:moveTo>
                  <a:pt x="0" y="0"/>
                </a:moveTo>
                <a:lnTo>
                  <a:pt x="6748804" y="0"/>
                </a:lnTo>
                <a:lnTo>
                  <a:pt x="6748804" y="1102098"/>
                </a:lnTo>
                <a:lnTo>
                  <a:pt x="0" y="11020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2299011" y="9860955"/>
            <a:ext cx="1650779" cy="1461690"/>
          </a:xfrm>
          <a:custGeom>
            <a:avLst/>
            <a:gdLst/>
            <a:ahLst/>
            <a:cxnLst/>
            <a:rect l="l" t="t" r="r" b="b"/>
            <a:pathLst>
              <a:path w="1650779" h="1461690">
                <a:moveTo>
                  <a:pt x="0" y="0"/>
                </a:moveTo>
                <a:lnTo>
                  <a:pt x="1650779" y="0"/>
                </a:lnTo>
                <a:lnTo>
                  <a:pt x="1650779" y="1461690"/>
                </a:lnTo>
                <a:lnTo>
                  <a:pt x="0" y="14616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072826" y="9776011"/>
            <a:ext cx="1132793" cy="1193556"/>
          </a:xfrm>
          <a:custGeom>
            <a:avLst/>
            <a:gdLst/>
            <a:ahLst/>
            <a:cxnLst/>
            <a:rect l="l" t="t" r="r" b="b"/>
            <a:pathLst>
              <a:path w="1132793" h="1193556">
                <a:moveTo>
                  <a:pt x="0" y="0"/>
                </a:moveTo>
                <a:lnTo>
                  <a:pt x="1132793" y="0"/>
                </a:lnTo>
                <a:lnTo>
                  <a:pt x="1132793" y="1193556"/>
                </a:lnTo>
                <a:lnTo>
                  <a:pt x="0" y="11935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33500" y="6858260"/>
            <a:ext cx="1271364" cy="1250560"/>
          </a:xfrm>
          <a:custGeom>
            <a:avLst/>
            <a:gdLst/>
            <a:ahLst/>
            <a:cxnLst/>
            <a:rect l="l" t="t" r="r" b="b"/>
            <a:pathLst>
              <a:path w="1271364" h="1250560">
                <a:moveTo>
                  <a:pt x="0" y="0"/>
                </a:moveTo>
                <a:lnTo>
                  <a:pt x="1271364" y="0"/>
                </a:lnTo>
                <a:lnTo>
                  <a:pt x="1271364" y="1250561"/>
                </a:lnTo>
                <a:lnTo>
                  <a:pt x="0" y="12505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185517" y="7152679"/>
            <a:ext cx="1140733" cy="956141"/>
          </a:xfrm>
          <a:custGeom>
            <a:avLst/>
            <a:gdLst/>
            <a:ahLst/>
            <a:cxnLst/>
            <a:rect l="l" t="t" r="r" b="b"/>
            <a:pathLst>
              <a:path w="1140733" h="956141">
                <a:moveTo>
                  <a:pt x="0" y="0"/>
                </a:moveTo>
                <a:lnTo>
                  <a:pt x="1140733" y="0"/>
                </a:lnTo>
                <a:lnTo>
                  <a:pt x="1140733" y="956142"/>
                </a:lnTo>
                <a:lnTo>
                  <a:pt x="0" y="9561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27572" y="1492546"/>
            <a:ext cx="5298678" cy="298653"/>
          </a:xfrm>
          <a:custGeom>
            <a:avLst/>
            <a:gdLst/>
            <a:ahLst/>
            <a:cxnLst/>
            <a:rect l="l" t="t" r="r" b="b"/>
            <a:pathLst>
              <a:path w="5298678" h="298653">
                <a:moveTo>
                  <a:pt x="0" y="0"/>
                </a:moveTo>
                <a:lnTo>
                  <a:pt x="5298678" y="0"/>
                </a:lnTo>
                <a:lnTo>
                  <a:pt x="5298678" y="298653"/>
                </a:lnTo>
                <a:lnTo>
                  <a:pt x="0" y="29865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079241" y="661284"/>
            <a:ext cx="1568819" cy="1662524"/>
          </a:xfrm>
          <a:custGeom>
            <a:avLst/>
            <a:gdLst/>
            <a:ahLst/>
            <a:cxnLst/>
            <a:rect l="l" t="t" r="r" b="b"/>
            <a:pathLst>
              <a:path w="1568819" h="1662524">
                <a:moveTo>
                  <a:pt x="0" y="0"/>
                </a:moveTo>
                <a:lnTo>
                  <a:pt x="1568819" y="0"/>
                </a:lnTo>
                <a:lnTo>
                  <a:pt x="1568819" y="1662524"/>
                </a:lnTo>
                <a:lnTo>
                  <a:pt x="0" y="166252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266135" y="893942"/>
            <a:ext cx="1195031" cy="1197207"/>
          </a:xfrm>
          <a:custGeom>
            <a:avLst/>
            <a:gdLst/>
            <a:ahLst/>
            <a:cxnLst/>
            <a:rect l="l" t="t" r="r" b="b"/>
            <a:pathLst>
              <a:path w="1195031" h="1197207">
                <a:moveTo>
                  <a:pt x="0" y="0"/>
                </a:moveTo>
                <a:lnTo>
                  <a:pt x="1195031" y="0"/>
                </a:lnTo>
                <a:lnTo>
                  <a:pt x="1195031" y="1197208"/>
                </a:lnTo>
                <a:lnTo>
                  <a:pt x="0" y="119720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981435" y="594609"/>
            <a:ext cx="3548658" cy="579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7"/>
              </a:lnSpc>
              <a:spcBef>
                <a:spcPct val="0"/>
              </a:spcBef>
            </a:pPr>
            <a:r>
              <a:rPr lang="en-US" sz="3419">
                <a:solidFill>
                  <a:srgbClr val="2E2E2E"/>
                </a:solidFill>
                <a:latin typeface="Cabin Bold"/>
              </a:rPr>
              <a:t>3.Phân tích nguồn 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81435" y="1183383"/>
            <a:ext cx="7785170" cy="122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  <a:spcBef>
                <a:spcPct val="0"/>
              </a:spcBef>
            </a:pPr>
            <a:r>
              <a:rPr lang="en-US" sz="3519">
                <a:solidFill>
                  <a:srgbClr val="2E2E2E"/>
                </a:solidFill>
                <a:latin typeface="Cabin Bold"/>
              </a:rPr>
              <a:t>Phân tích quốc gia nào là nhà đầu tư lớn nhất Việt Nam  </a:t>
            </a:r>
          </a:p>
        </p:txBody>
      </p:sp>
      <p:sp>
        <p:nvSpPr>
          <p:cNvPr id="20" name="Freeform 20"/>
          <p:cNvSpPr/>
          <p:nvPr/>
        </p:nvSpPr>
        <p:spPr>
          <a:xfrm>
            <a:off x="9785795" y="650572"/>
            <a:ext cx="727518" cy="712967"/>
          </a:xfrm>
          <a:custGeom>
            <a:avLst/>
            <a:gdLst/>
            <a:ahLst/>
            <a:cxnLst/>
            <a:rect l="l" t="t" r="r" b="b"/>
            <a:pathLst>
              <a:path w="727518" h="712967">
                <a:moveTo>
                  <a:pt x="0" y="0"/>
                </a:moveTo>
                <a:lnTo>
                  <a:pt x="727518" y="0"/>
                </a:lnTo>
                <a:lnTo>
                  <a:pt x="727518" y="712967"/>
                </a:lnTo>
                <a:lnTo>
                  <a:pt x="0" y="71296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10800000">
            <a:off x="13166334" y="537459"/>
            <a:ext cx="727518" cy="712967"/>
          </a:xfrm>
          <a:custGeom>
            <a:avLst/>
            <a:gdLst/>
            <a:ahLst/>
            <a:cxnLst/>
            <a:rect l="l" t="t" r="r" b="b"/>
            <a:pathLst>
              <a:path w="727518" h="712967">
                <a:moveTo>
                  <a:pt x="0" y="0"/>
                </a:moveTo>
                <a:lnTo>
                  <a:pt x="727518" y="0"/>
                </a:lnTo>
                <a:lnTo>
                  <a:pt x="727518" y="712967"/>
                </a:lnTo>
                <a:lnTo>
                  <a:pt x="0" y="71296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486631" y="4780817"/>
            <a:ext cx="5152591" cy="60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3"/>
              </a:lnSpc>
            </a:pPr>
            <a:r>
              <a:rPr lang="en-US" sz="4221">
                <a:solidFill>
                  <a:srgbClr val="2E2E2E"/>
                </a:solidFill>
                <a:latin typeface="Cabin Bold"/>
              </a:rPr>
              <a:t>PHẠM  VI PHÂN TÍCH</a:t>
            </a:r>
            <a:r>
              <a:rPr lang="en-US" sz="4221">
                <a:solidFill>
                  <a:srgbClr val="2E2E2E"/>
                </a:solidFill>
                <a:latin typeface="Cabin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721422" y="9341094"/>
            <a:ext cx="292400" cy="53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2E2E2E"/>
                </a:solidFill>
                <a:latin typeface="Cabin Bold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60420" y="36875"/>
            <a:ext cx="11559563" cy="11042534"/>
            <a:chOff x="0" y="0"/>
            <a:chExt cx="77757452" cy="7427957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77612673" cy="74134789"/>
            </a:xfrm>
            <a:custGeom>
              <a:avLst/>
              <a:gdLst/>
              <a:ahLst/>
              <a:cxnLst/>
              <a:rect l="l" t="t" r="r" b="b"/>
              <a:pathLst>
                <a:path w="77612673" h="74134789">
                  <a:moveTo>
                    <a:pt x="0" y="0"/>
                  </a:moveTo>
                  <a:lnTo>
                    <a:pt x="77612673" y="0"/>
                  </a:lnTo>
                  <a:lnTo>
                    <a:pt x="77612673" y="74134789"/>
                  </a:lnTo>
                  <a:lnTo>
                    <a:pt x="0" y="74134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2E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7757449" cy="74279571"/>
            </a:xfrm>
            <a:custGeom>
              <a:avLst/>
              <a:gdLst/>
              <a:ahLst/>
              <a:cxnLst/>
              <a:rect l="l" t="t" r="r" b="b"/>
              <a:pathLst>
                <a:path w="77757449" h="74279571">
                  <a:moveTo>
                    <a:pt x="77612670" y="74134793"/>
                  </a:moveTo>
                  <a:lnTo>
                    <a:pt x="77757449" y="74134793"/>
                  </a:lnTo>
                  <a:lnTo>
                    <a:pt x="77757449" y="74279571"/>
                  </a:lnTo>
                  <a:lnTo>
                    <a:pt x="77612670" y="74279571"/>
                  </a:lnTo>
                  <a:lnTo>
                    <a:pt x="77612670" y="7413479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4134793"/>
                  </a:lnTo>
                  <a:lnTo>
                    <a:pt x="0" y="74134793"/>
                  </a:lnTo>
                  <a:lnTo>
                    <a:pt x="0" y="144780"/>
                  </a:lnTo>
                  <a:close/>
                  <a:moveTo>
                    <a:pt x="0" y="74134793"/>
                  </a:moveTo>
                  <a:lnTo>
                    <a:pt x="144780" y="74134793"/>
                  </a:lnTo>
                  <a:lnTo>
                    <a:pt x="144780" y="74279571"/>
                  </a:lnTo>
                  <a:lnTo>
                    <a:pt x="0" y="74279571"/>
                  </a:lnTo>
                  <a:lnTo>
                    <a:pt x="0" y="74134793"/>
                  </a:lnTo>
                  <a:close/>
                  <a:moveTo>
                    <a:pt x="77612670" y="144780"/>
                  </a:moveTo>
                  <a:lnTo>
                    <a:pt x="77757449" y="144780"/>
                  </a:lnTo>
                  <a:lnTo>
                    <a:pt x="77757449" y="74134793"/>
                  </a:lnTo>
                  <a:lnTo>
                    <a:pt x="77612670" y="74134793"/>
                  </a:lnTo>
                  <a:lnTo>
                    <a:pt x="77612670" y="144780"/>
                  </a:lnTo>
                  <a:close/>
                  <a:moveTo>
                    <a:pt x="144780" y="74134793"/>
                  </a:moveTo>
                  <a:lnTo>
                    <a:pt x="77612670" y="74134793"/>
                  </a:lnTo>
                  <a:lnTo>
                    <a:pt x="77612670" y="74279571"/>
                  </a:lnTo>
                  <a:lnTo>
                    <a:pt x="144780" y="74279571"/>
                  </a:lnTo>
                  <a:lnTo>
                    <a:pt x="144780" y="74134793"/>
                  </a:lnTo>
                  <a:close/>
                  <a:moveTo>
                    <a:pt x="77612670" y="0"/>
                  </a:moveTo>
                  <a:lnTo>
                    <a:pt x="77757449" y="0"/>
                  </a:lnTo>
                  <a:lnTo>
                    <a:pt x="77757449" y="144780"/>
                  </a:lnTo>
                  <a:lnTo>
                    <a:pt x="77612670" y="144780"/>
                  </a:lnTo>
                  <a:lnTo>
                    <a:pt x="7761267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77612670" y="0"/>
                  </a:lnTo>
                  <a:lnTo>
                    <a:pt x="7761267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A6CD7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399143" y="-212971"/>
            <a:ext cx="11559563" cy="11042534"/>
            <a:chOff x="0" y="0"/>
            <a:chExt cx="77757452" cy="74279570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77612673" cy="74134789"/>
            </a:xfrm>
            <a:custGeom>
              <a:avLst/>
              <a:gdLst/>
              <a:ahLst/>
              <a:cxnLst/>
              <a:rect l="l" t="t" r="r" b="b"/>
              <a:pathLst>
                <a:path w="77612673" h="74134789">
                  <a:moveTo>
                    <a:pt x="0" y="0"/>
                  </a:moveTo>
                  <a:lnTo>
                    <a:pt x="77612673" y="0"/>
                  </a:lnTo>
                  <a:lnTo>
                    <a:pt x="77612673" y="74134789"/>
                  </a:lnTo>
                  <a:lnTo>
                    <a:pt x="0" y="74134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DDE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7757449" cy="74279571"/>
            </a:xfrm>
            <a:custGeom>
              <a:avLst/>
              <a:gdLst/>
              <a:ahLst/>
              <a:cxnLst/>
              <a:rect l="l" t="t" r="r" b="b"/>
              <a:pathLst>
                <a:path w="77757449" h="74279571">
                  <a:moveTo>
                    <a:pt x="77612670" y="74134793"/>
                  </a:moveTo>
                  <a:lnTo>
                    <a:pt x="77757449" y="74134793"/>
                  </a:lnTo>
                  <a:lnTo>
                    <a:pt x="77757449" y="74279571"/>
                  </a:lnTo>
                  <a:lnTo>
                    <a:pt x="77612670" y="74279571"/>
                  </a:lnTo>
                  <a:lnTo>
                    <a:pt x="77612670" y="7413479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4134793"/>
                  </a:lnTo>
                  <a:lnTo>
                    <a:pt x="0" y="74134793"/>
                  </a:lnTo>
                  <a:lnTo>
                    <a:pt x="0" y="144780"/>
                  </a:lnTo>
                  <a:close/>
                  <a:moveTo>
                    <a:pt x="0" y="74134793"/>
                  </a:moveTo>
                  <a:lnTo>
                    <a:pt x="144780" y="74134793"/>
                  </a:lnTo>
                  <a:lnTo>
                    <a:pt x="144780" y="74279571"/>
                  </a:lnTo>
                  <a:lnTo>
                    <a:pt x="0" y="74279571"/>
                  </a:lnTo>
                  <a:lnTo>
                    <a:pt x="0" y="74134793"/>
                  </a:lnTo>
                  <a:close/>
                  <a:moveTo>
                    <a:pt x="77612670" y="144780"/>
                  </a:moveTo>
                  <a:lnTo>
                    <a:pt x="77757449" y="144780"/>
                  </a:lnTo>
                  <a:lnTo>
                    <a:pt x="77757449" y="74134793"/>
                  </a:lnTo>
                  <a:lnTo>
                    <a:pt x="77612670" y="74134793"/>
                  </a:lnTo>
                  <a:lnTo>
                    <a:pt x="77612670" y="144780"/>
                  </a:lnTo>
                  <a:close/>
                  <a:moveTo>
                    <a:pt x="144780" y="74134793"/>
                  </a:moveTo>
                  <a:lnTo>
                    <a:pt x="77612670" y="74134793"/>
                  </a:lnTo>
                  <a:lnTo>
                    <a:pt x="77612670" y="74279571"/>
                  </a:lnTo>
                  <a:lnTo>
                    <a:pt x="144780" y="74279571"/>
                  </a:lnTo>
                  <a:lnTo>
                    <a:pt x="144780" y="74134793"/>
                  </a:lnTo>
                  <a:close/>
                  <a:moveTo>
                    <a:pt x="77612670" y="0"/>
                  </a:moveTo>
                  <a:lnTo>
                    <a:pt x="77757449" y="0"/>
                  </a:lnTo>
                  <a:lnTo>
                    <a:pt x="77757449" y="144780"/>
                  </a:lnTo>
                  <a:lnTo>
                    <a:pt x="77612670" y="144780"/>
                  </a:lnTo>
                  <a:lnTo>
                    <a:pt x="7761267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77612670" y="0"/>
                  </a:lnTo>
                  <a:lnTo>
                    <a:pt x="7761267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41B3E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66353" y="773943"/>
            <a:ext cx="6508516" cy="1329692"/>
            <a:chOff x="0" y="0"/>
            <a:chExt cx="8678021" cy="17729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15043" cy="1772922"/>
            </a:xfrm>
            <a:custGeom>
              <a:avLst/>
              <a:gdLst/>
              <a:ahLst/>
              <a:cxnLst/>
              <a:rect l="l" t="t" r="r" b="b"/>
              <a:pathLst>
                <a:path w="1515043" h="1772922">
                  <a:moveTo>
                    <a:pt x="0" y="0"/>
                  </a:moveTo>
                  <a:lnTo>
                    <a:pt x="1515043" y="0"/>
                  </a:lnTo>
                  <a:lnTo>
                    <a:pt x="1515043" y="1772922"/>
                  </a:lnTo>
                  <a:lnTo>
                    <a:pt x="0" y="1772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023871" y="518152"/>
              <a:ext cx="6654150" cy="746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1"/>
                </a:lnSpc>
              </a:pPr>
              <a:r>
                <a:rPr lang="en-US" sz="3734">
                  <a:solidFill>
                    <a:srgbClr val="2E2E2E"/>
                  </a:solidFill>
                  <a:latin typeface="Cabin Bold"/>
                </a:rPr>
                <a:t>SCOPE OF ANALYSIS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466353" y="5558142"/>
            <a:ext cx="5868069" cy="768184"/>
          </a:xfrm>
          <a:custGeom>
            <a:avLst/>
            <a:gdLst/>
            <a:ahLst/>
            <a:cxnLst/>
            <a:rect l="l" t="t" r="r" b="b"/>
            <a:pathLst>
              <a:path w="5868069" h="768184">
                <a:moveTo>
                  <a:pt x="0" y="0"/>
                </a:moveTo>
                <a:lnTo>
                  <a:pt x="5868069" y="0"/>
                </a:lnTo>
                <a:lnTo>
                  <a:pt x="5868069" y="768183"/>
                </a:lnTo>
                <a:lnTo>
                  <a:pt x="0" y="768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984733" y="580574"/>
            <a:ext cx="1619686" cy="1716431"/>
          </a:xfrm>
          <a:custGeom>
            <a:avLst/>
            <a:gdLst/>
            <a:ahLst/>
            <a:cxnLst/>
            <a:rect l="l" t="t" r="r" b="b"/>
            <a:pathLst>
              <a:path w="1619686" h="1716431">
                <a:moveTo>
                  <a:pt x="0" y="0"/>
                </a:moveTo>
                <a:lnTo>
                  <a:pt x="1619686" y="0"/>
                </a:lnTo>
                <a:lnTo>
                  <a:pt x="1619686" y="1716430"/>
                </a:lnTo>
                <a:lnTo>
                  <a:pt x="0" y="1716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430010" y="765819"/>
            <a:ext cx="729132" cy="1261077"/>
          </a:xfrm>
          <a:custGeom>
            <a:avLst/>
            <a:gdLst/>
            <a:ahLst/>
            <a:cxnLst/>
            <a:rect l="l" t="t" r="r" b="b"/>
            <a:pathLst>
              <a:path w="729132" h="1261077">
                <a:moveTo>
                  <a:pt x="0" y="0"/>
                </a:moveTo>
                <a:lnTo>
                  <a:pt x="729132" y="0"/>
                </a:lnTo>
                <a:lnTo>
                  <a:pt x="729132" y="1261077"/>
                </a:lnTo>
                <a:lnTo>
                  <a:pt x="0" y="12610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0013897" y="732794"/>
            <a:ext cx="8304585" cy="1327127"/>
            <a:chOff x="0" y="0"/>
            <a:chExt cx="11072780" cy="176950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2"/>
              <a:ext cx="11072780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12"/>
                </a:lnSpc>
                <a:spcBef>
                  <a:spcPct val="0"/>
                </a:spcBef>
              </a:pPr>
              <a:r>
                <a:rPr lang="en-US" sz="3760">
                  <a:solidFill>
                    <a:srgbClr val="2E2E2E"/>
                  </a:solidFill>
                  <a:latin typeface="Cabin Bold"/>
                </a:rPr>
                <a:t>Phân tích ngành: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89173"/>
              <a:ext cx="11072780" cy="7624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833"/>
                </a:lnSpc>
                <a:spcBef>
                  <a:spcPct val="0"/>
                </a:spcBef>
              </a:pPr>
              <a:r>
                <a:rPr lang="en-US" sz="3452">
                  <a:solidFill>
                    <a:srgbClr val="2E2E2E"/>
                  </a:solidFill>
                  <a:latin typeface="Cabin Bold"/>
                </a:rPr>
                <a:t>Xác định ngành nào thu hút FDI nhiều nhất.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9650138" y="725822"/>
            <a:ext cx="727518" cy="712967"/>
          </a:xfrm>
          <a:custGeom>
            <a:avLst/>
            <a:gdLst/>
            <a:ahLst/>
            <a:cxnLst/>
            <a:rect l="l" t="t" r="r" b="b"/>
            <a:pathLst>
              <a:path w="727518" h="712967">
                <a:moveTo>
                  <a:pt x="0" y="0"/>
                </a:moveTo>
                <a:lnTo>
                  <a:pt x="727518" y="0"/>
                </a:lnTo>
                <a:lnTo>
                  <a:pt x="727518" y="712967"/>
                </a:lnTo>
                <a:lnTo>
                  <a:pt x="0" y="712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0800000">
            <a:off x="13063159" y="580574"/>
            <a:ext cx="727518" cy="712967"/>
          </a:xfrm>
          <a:custGeom>
            <a:avLst/>
            <a:gdLst/>
            <a:ahLst/>
            <a:cxnLst/>
            <a:rect l="l" t="t" r="r" b="b"/>
            <a:pathLst>
              <a:path w="727518" h="712967">
                <a:moveTo>
                  <a:pt x="0" y="0"/>
                </a:moveTo>
                <a:lnTo>
                  <a:pt x="727518" y="0"/>
                </a:lnTo>
                <a:lnTo>
                  <a:pt x="727518" y="712967"/>
                </a:lnTo>
                <a:lnTo>
                  <a:pt x="0" y="712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800000">
            <a:off x="9433" y="4151782"/>
            <a:ext cx="7082024" cy="1156514"/>
          </a:xfrm>
          <a:custGeom>
            <a:avLst/>
            <a:gdLst/>
            <a:ahLst/>
            <a:cxnLst/>
            <a:rect l="l" t="t" r="r" b="b"/>
            <a:pathLst>
              <a:path w="7082024" h="1156514">
                <a:moveTo>
                  <a:pt x="0" y="0"/>
                </a:moveTo>
                <a:lnTo>
                  <a:pt x="7082024" y="0"/>
                </a:lnTo>
                <a:lnTo>
                  <a:pt x="7082024" y="1156514"/>
                </a:lnTo>
                <a:lnTo>
                  <a:pt x="0" y="11565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5400000">
            <a:off x="1994211" y="9556155"/>
            <a:ext cx="1650779" cy="1461690"/>
          </a:xfrm>
          <a:custGeom>
            <a:avLst/>
            <a:gdLst/>
            <a:ahLst/>
            <a:cxnLst/>
            <a:rect l="l" t="t" r="r" b="b"/>
            <a:pathLst>
              <a:path w="1650779" h="1461690">
                <a:moveTo>
                  <a:pt x="0" y="0"/>
                </a:moveTo>
                <a:lnTo>
                  <a:pt x="1650779" y="0"/>
                </a:lnTo>
                <a:lnTo>
                  <a:pt x="1650779" y="1461690"/>
                </a:lnTo>
                <a:lnTo>
                  <a:pt x="0" y="14616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594023" y="9636007"/>
            <a:ext cx="1132793" cy="1193556"/>
          </a:xfrm>
          <a:custGeom>
            <a:avLst/>
            <a:gdLst/>
            <a:ahLst/>
            <a:cxnLst/>
            <a:rect l="l" t="t" r="r" b="b"/>
            <a:pathLst>
              <a:path w="1132793" h="1193556">
                <a:moveTo>
                  <a:pt x="0" y="0"/>
                </a:moveTo>
                <a:lnTo>
                  <a:pt x="1132793" y="0"/>
                </a:lnTo>
                <a:lnTo>
                  <a:pt x="1132793" y="1193556"/>
                </a:lnTo>
                <a:lnTo>
                  <a:pt x="0" y="11935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783736" y="-147781"/>
            <a:ext cx="1008529" cy="1008529"/>
          </a:xfrm>
          <a:custGeom>
            <a:avLst/>
            <a:gdLst/>
            <a:ahLst/>
            <a:cxnLst/>
            <a:rect l="l" t="t" r="r" b="b"/>
            <a:pathLst>
              <a:path w="1008529" h="1008529">
                <a:moveTo>
                  <a:pt x="0" y="0"/>
                </a:moveTo>
                <a:lnTo>
                  <a:pt x="1008528" y="0"/>
                </a:lnTo>
                <a:lnTo>
                  <a:pt x="1008528" y="1008529"/>
                </a:lnTo>
                <a:lnTo>
                  <a:pt x="0" y="100852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28700" y="6553460"/>
            <a:ext cx="1271364" cy="1250560"/>
          </a:xfrm>
          <a:custGeom>
            <a:avLst/>
            <a:gdLst/>
            <a:ahLst/>
            <a:cxnLst/>
            <a:rect l="l" t="t" r="r" b="b"/>
            <a:pathLst>
              <a:path w="1271364" h="1250560">
                <a:moveTo>
                  <a:pt x="0" y="0"/>
                </a:moveTo>
                <a:lnTo>
                  <a:pt x="1271364" y="0"/>
                </a:lnTo>
                <a:lnTo>
                  <a:pt x="1271364" y="1250561"/>
                </a:lnTo>
                <a:lnTo>
                  <a:pt x="0" y="125056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880717" y="6847879"/>
            <a:ext cx="1140733" cy="956141"/>
          </a:xfrm>
          <a:custGeom>
            <a:avLst/>
            <a:gdLst/>
            <a:ahLst/>
            <a:cxnLst/>
            <a:rect l="l" t="t" r="r" b="b"/>
            <a:pathLst>
              <a:path w="1140733" h="956141">
                <a:moveTo>
                  <a:pt x="0" y="0"/>
                </a:moveTo>
                <a:lnTo>
                  <a:pt x="1140733" y="0"/>
                </a:lnTo>
                <a:lnTo>
                  <a:pt x="1140733" y="956142"/>
                </a:lnTo>
                <a:lnTo>
                  <a:pt x="0" y="95614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909367" y="1804982"/>
            <a:ext cx="5298678" cy="298653"/>
          </a:xfrm>
          <a:custGeom>
            <a:avLst/>
            <a:gdLst/>
            <a:ahLst/>
            <a:cxnLst/>
            <a:rect l="l" t="t" r="r" b="b"/>
            <a:pathLst>
              <a:path w="5298678" h="298653">
                <a:moveTo>
                  <a:pt x="0" y="0"/>
                </a:moveTo>
                <a:lnTo>
                  <a:pt x="5298678" y="0"/>
                </a:lnTo>
                <a:lnTo>
                  <a:pt x="5298678" y="298653"/>
                </a:lnTo>
                <a:lnTo>
                  <a:pt x="0" y="29865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160420" y="2658954"/>
            <a:ext cx="11127580" cy="6238176"/>
          </a:xfrm>
          <a:custGeom>
            <a:avLst/>
            <a:gdLst/>
            <a:ahLst/>
            <a:cxnLst/>
            <a:rect l="l" t="t" r="r" b="b"/>
            <a:pathLst>
              <a:path w="11127580" h="6238176">
                <a:moveTo>
                  <a:pt x="0" y="0"/>
                </a:moveTo>
                <a:lnTo>
                  <a:pt x="11127580" y="0"/>
                </a:lnTo>
                <a:lnTo>
                  <a:pt x="11127580" y="6238177"/>
                </a:lnTo>
                <a:lnTo>
                  <a:pt x="0" y="6238177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-4988" r="-12261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186595" y="4414769"/>
            <a:ext cx="5788273" cy="66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3"/>
              </a:lnSpc>
            </a:pPr>
            <a:r>
              <a:rPr lang="en-US" sz="4648">
                <a:solidFill>
                  <a:srgbClr val="2E2E2E"/>
                </a:solidFill>
                <a:latin typeface="Cabin Bold"/>
              </a:rPr>
              <a:t>PHẠM  VI PHÂN TÍCH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605843" y="9312518"/>
            <a:ext cx="355785" cy="53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2E2E2E"/>
                </a:solidFill>
                <a:latin typeface="Cabin Bold"/>
              </a:rPr>
              <a:t>12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60420" y="-377767"/>
            <a:ext cx="11559563" cy="11042534"/>
            <a:chOff x="0" y="0"/>
            <a:chExt cx="77757452" cy="7427957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77612673" cy="74134789"/>
            </a:xfrm>
            <a:custGeom>
              <a:avLst/>
              <a:gdLst/>
              <a:ahLst/>
              <a:cxnLst/>
              <a:rect l="l" t="t" r="r" b="b"/>
              <a:pathLst>
                <a:path w="77612673" h="74134789">
                  <a:moveTo>
                    <a:pt x="0" y="0"/>
                  </a:moveTo>
                  <a:lnTo>
                    <a:pt x="77612673" y="0"/>
                  </a:lnTo>
                  <a:lnTo>
                    <a:pt x="77612673" y="74134789"/>
                  </a:lnTo>
                  <a:lnTo>
                    <a:pt x="0" y="74134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2E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7757449" cy="74279571"/>
            </a:xfrm>
            <a:custGeom>
              <a:avLst/>
              <a:gdLst/>
              <a:ahLst/>
              <a:cxnLst/>
              <a:rect l="l" t="t" r="r" b="b"/>
              <a:pathLst>
                <a:path w="77757449" h="74279571">
                  <a:moveTo>
                    <a:pt x="77612670" y="74134793"/>
                  </a:moveTo>
                  <a:lnTo>
                    <a:pt x="77757449" y="74134793"/>
                  </a:lnTo>
                  <a:lnTo>
                    <a:pt x="77757449" y="74279571"/>
                  </a:lnTo>
                  <a:lnTo>
                    <a:pt x="77612670" y="74279571"/>
                  </a:lnTo>
                  <a:lnTo>
                    <a:pt x="77612670" y="7413479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4134793"/>
                  </a:lnTo>
                  <a:lnTo>
                    <a:pt x="0" y="74134793"/>
                  </a:lnTo>
                  <a:lnTo>
                    <a:pt x="0" y="144780"/>
                  </a:lnTo>
                  <a:close/>
                  <a:moveTo>
                    <a:pt x="0" y="74134793"/>
                  </a:moveTo>
                  <a:lnTo>
                    <a:pt x="144780" y="74134793"/>
                  </a:lnTo>
                  <a:lnTo>
                    <a:pt x="144780" y="74279571"/>
                  </a:lnTo>
                  <a:lnTo>
                    <a:pt x="0" y="74279571"/>
                  </a:lnTo>
                  <a:lnTo>
                    <a:pt x="0" y="74134793"/>
                  </a:lnTo>
                  <a:close/>
                  <a:moveTo>
                    <a:pt x="77612670" y="144780"/>
                  </a:moveTo>
                  <a:lnTo>
                    <a:pt x="77757449" y="144780"/>
                  </a:lnTo>
                  <a:lnTo>
                    <a:pt x="77757449" y="74134793"/>
                  </a:lnTo>
                  <a:lnTo>
                    <a:pt x="77612670" y="74134793"/>
                  </a:lnTo>
                  <a:lnTo>
                    <a:pt x="77612670" y="144780"/>
                  </a:lnTo>
                  <a:close/>
                  <a:moveTo>
                    <a:pt x="144780" y="74134793"/>
                  </a:moveTo>
                  <a:lnTo>
                    <a:pt x="77612670" y="74134793"/>
                  </a:lnTo>
                  <a:lnTo>
                    <a:pt x="77612670" y="74279571"/>
                  </a:lnTo>
                  <a:lnTo>
                    <a:pt x="144780" y="74279571"/>
                  </a:lnTo>
                  <a:lnTo>
                    <a:pt x="144780" y="74134793"/>
                  </a:lnTo>
                  <a:close/>
                  <a:moveTo>
                    <a:pt x="77612670" y="0"/>
                  </a:moveTo>
                  <a:lnTo>
                    <a:pt x="77757449" y="0"/>
                  </a:lnTo>
                  <a:lnTo>
                    <a:pt x="77757449" y="144780"/>
                  </a:lnTo>
                  <a:lnTo>
                    <a:pt x="77612670" y="144780"/>
                  </a:lnTo>
                  <a:lnTo>
                    <a:pt x="7761267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77612670" y="0"/>
                  </a:lnTo>
                  <a:lnTo>
                    <a:pt x="7761267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A6CD7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399143" y="-212971"/>
            <a:ext cx="11559563" cy="11042534"/>
            <a:chOff x="0" y="0"/>
            <a:chExt cx="77757452" cy="74279570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77612673" cy="74134789"/>
            </a:xfrm>
            <a:custGeom>
              <a:avLst/>
              <a:gdLst/>
              <a:ahLst/>
              <a:cxnLst/>
              <a:rect l="l" t="t" r="r" b="b"/>
              <a:pathLst>
                <a:path w="77612673" h="74134789">
                  <a:moveTo>
                    <a:pt x="0" y="0"/>
                  </a:moveTo>
                  <a:lnTo>
                    <a:pt x="77612673" y="0"/>
                  </a:lnTo>
                  <a:lnTo>
                    <a:pt x="77612673" y="74134789"/>
                  </a:lnTo>
                  <a:lnTo>
                    <a:pt x="0" y="74134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DDE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7757449" cy="74279571"/>
            </a:xfrm>
            <a:custGeom>
              <a:avLst/>
              <a:gdLst/>
              <a:ahLst/>
              <a:cxnLst/>
              <a:rect l="l" t="t" r="r" b="b"/>
              <a:pathLst>
                <a:path w="77757449" h="74279571">
                  <a:moveTo>
                    <a:pt x="77612670" y="74134793"/>
                  </a:moveTo>
                  <a:lnTo>
                    <a:pt x="77757449" y="74134793"/>
                  </a:lnTo>
                  <a:lnTo>
                    <a:pt x="77757449" y="74279571"/>
                  </a:lnTo>
                  <a:lnTo>
                    <a:pt x="77612670" y="74279571"/>
                  </a:lnTo>
                  <a:lnTo>
                    <a:pt x="77612670" y="7413479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4134793"/>
                  </a:lnTo>
                  <a:lnTo>
                    <a:pt x="0" y="74134793"/>
                  </a:lnTo>
                  <a:lnTo>
                    <a:pt x="0" y="144780"/>
                  </a:lnTo>
                  <a:close/>
                  <a:moveTo>
                    <a:pt x="0" y="74134793"/>
                  </a:moveTo>
                  <a:lnTo>
                    <a:pt x="144780" y="74134793"/>
                  </a:lnTo>
                  <a:lnTo>
                    <a:pt x="144780" y="74279571"/>
                  </a:lnTo>
                  <a:lnTo>
                    <a:pt x="0" y="74279571"/>
                  </a:lnTo>
                  <a:lnTo>
                    <a:pt x="0" y="74134793"/>
                  </a:lnTo>
                  <a:close/>
                  <a:moveTo>
                    <a:pt x="77612670" y="144780"/>
                  </a:moveTo>
                  <a:lnTo>
                    <a:pt x="77757449" y="144780"/>
                  </a:lnTo>
                  <a:lnTo>
                    <a:pt x="77757449" y="74134793"/>
                  </a:lnTo>
                  <a:lnTo>
                    <a:pt x="77612670" y="74134793"/>
                  </a:lnTo>
                  <a:lnTo>
                    <a:pt x="77612670" y="144780"/>
                  </a:lnTo>
                  <a:close/>
                  <a:moveTo>
                    <a:pt x="144780" y="74134793"/>
                  </a:moveTo>
                  <a:lnTo>
                    <a:pt x="77612670" y="74134793"/>
                  </a:lnTo>
                  <a:lnTo>
                    <a:pt x="77612670" y="74279571"/>
                  </a:lnTo>
                  <a:lnTo>
                    <a:pt x="144780" y="74279571"/>
                  </a:lnTo>
                  <a:lnTo>
                    <a:pt x="144780" y="74134793"/>
                  </a:lnTo>
                  <a:close/>
                  <a:moveTo>
                    <a:pt x="77612670" y="0"/>
                  </a:moveTo>
                  <a:lnTo>
                    <a:pt x="77757449" y="0"/>
                  </a:lnTo>
                  <a:lnTo>
                    <a:pt x="77757449" y="144780"/>
                  </a:lnTo>
                  <a:lnTo>
                    <a:pt x="77612670" y="144780"/>
                  </a:lnTo>
                  <a:lnTo>
                    <a:pt x="7761267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77612670" y="0"/>
                  </a:lnTo>
                  <a:lnTo>
                    <a:pt x="7761267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41B3E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66353" y="773943"/>
            <a:ext cx="6508516" cy="1329692"/>
            <a:chOff x="0" y="0"/>
            <a:chExt cx="8678021" cy="17729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15043" cy="1772922"/>
            </a:xfrm>
            <a:custGeom>
              <a:avLst/>
              <a:gdLst/>
              <a:ahLst/>
              <a:cxnLst/>
              <a:rect l="l" t="t" r="r" b="b"/>
              <a:pathLst>
                <a:path w="1515043" h="1772922">
                  <a:moveTo>
                    <a:pt x="0" y="0"/>
                  </a:moveTo>
                  <a:lnTo>
                    <a:pt x="1515043" y="0"/>
                  </a:lnTo>
                  <a:lnTo>
                    <a:pt x="1515043" y="1772922"/>
                  </a:lnTo>
                  <a:lnTo>
                    <a:pt x="0" y="1772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023871" y="518152"/>
              <a:ext cx="6654150" cy="746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1"/>
                </a:lnSpc>
              </a:pPr>
              <a:r>
                <a:rPr lang="en-US" sz="3734">
                  <a:solidFill>
                    <a:srgbClr val="2E2E2E"/>
                  </a:solidFill>
                  <a:latin typeface="Cabin Bold"/>
                </a:rPr>
                <a:t> SCOPE OF ANALYSIS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466353" y="5558142"/>
            <a:ext cx="5868069" cy="768184"/>
          </a:xfrm>
          <a:custGeom>
            <a:avLst/>
            <a:gdLst/>
            <a:ahLst/>
            <a:cxnLst/>
            <a:rect l="l" t="t" r="r" b="b"/>
            <a:pathLst>
              <a:path w="5868069" h="768184">
                <a:moveTo>
                  <a:pt x="0" y="0"/>
                </a:moveTo>
                <a:lnTo>
                  <a:pt x="5868069" y="0"/>
                </a:lnTo>
                <a:lnTo>
                  <a:pt x="5868069" y="768183"/>
                </a:lnTo>
                <a:lnTo>
                  <a:pt x="0" y="768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472839" y="387204"/>
            <a:ext cx="1619686" cy="1716431"/>
          </a:xfrm>
          <a:custGeom>
            <a:avLst/>
            <a:gdLst/>
            <a:ahLst/>
            <a:cxnLst/>
            <a:rect l="l" t="t" r="r" b="b"/>
            <a:pathLst>
              <a:path w="1619686" h="1716431">
                <a:moveTo>
                  <a:pt x="0" y="0"/>
                </a:moveTo>
                <a:lnTo>
                  <a:pt x="1619687" y="0"/>
                </a:lnTo>
                <a:lnTo>
                  <a:pt x="1619687" y="1716431"/>
                </a:lnTo>
                <a:lnTo>
                  <a:pt x="0" y="1716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770788" y="808914"/>
            <a:ext cx="1023788" cy="873012"/>
          </a:xfrm>
          <a:custGeom>
            <a:avLst/>
            <a:gdLst/>
            <a:ahLst/>
            <a:cxnLst/>
            <a:rect l="l" t="t" r="r" b="b"/>
            <a:pathLst>
              <a:path w="1023788" h="873012">
                <a:moveTo>
                  <a:pt x="0" y="0"/>
                </a:moveTo>
                <a:lnTo>
                  <a:pt x="1023788" y="0"/>
                </a:lnTo>
                <a:lnTo>
                  <a:pt x="1023788" y="873012"/>
                </a:lnTo>
                <a:lnTo>
                  <a:pt x="0" y="8730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9406851" y="387204"/>
            <a:ext cx="8113491" cy="1850053"/>
            <a:chOff x="0" y="0"/>
            <a:chExt cx="10817988" cy="246673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13"/>
              <a:ext cx="10817988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03"/>
                </a:lnSpc>
                <a:spcBef>
                  <a:spcPct val="0"/>
                </a:spcBef>
              </a:pPr>
              <a:r>
                <a:rPr lang="en-US" sz="3586">
                  <a:solidFill>
                    <a:srgbClr val="2E2E2E"/>
                  </a:solidFill>
                  <a:latin typeface="Cabin Bold"/>
                </a:rPr>
                <a:t>Phân tích tác động (nếu có dữ liệu):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53837"/>
              <a:ext cx="10817988" cy="1495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85"/>
                </a:lnSpc>
                <a:spcBef>
                  <a:spcPct val="0"/>
                </a:spcBef>
              </a:pPr>
              <a:r>
                <a:rPr lang="en-US" sz="3275">
                  <a:solidFill>
                    <a:srgbClr val="2E2E2E"/>
                  </a:solidFill>
                  <a:latin typeface="Cabin Bold"/>
                </a:rPr>
                <a:t>Đánh giá tác động kinh tế của FDI đối với nền kinh tế Việt Nam.</a:t>
              </a:r>
            </a:p>
          </p:txBody>
        </p:sp>
      </p:grpSp>
      <p:sp>
        <p:nvSpPr>
          <p:cNvPr id="17" name="Freeform 17"/>
          <p:cNvSpPr/>
          <p:nvPr/>
        </p:nvSpPr>
        <p:spPr>
          <a:xfrm rot="-10800000">
            <a:off x="15916775" y="147781"/>
            <a:ext cx="727518" cy="712967"/>
          </a:xfrm>
          <a:custGeom>
            <a:avLst/>
            <a:gdLst/>
            <a:ahLst/>
            <a:cxnLst/>
            <a:rect l="l" t="t" r="r" b="b"/>
            <a:pathLst>
              <a:path w="727518" h="712967">
                <a:moveTo>
                  <a:pt x="0" y="0"/>
                </a:moveTo>
                <a:lnTo>
                  <a:pt x="727518" y="0"/>
                </a:lnTo>
                <a:lnTo>
                  <a:pt x="727518" y="712967"/>
                </a:lnTo>
                <a:lnTo>
                  <a:pt x="0" y="712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144000" y="315733"/>
            <a:ext cx="727518" cy="712967"/>
          </a:xfrm>
          <a:custGeom>
            <a:avLst/>
            <a:gdLst/>
            <a:ahLst/>
            <a:cxnLst/>
            <a:rect l="l" t="t" r="r" b="b"/>
            <a:pathLst>
              <a:path w="727518" h="712967">
                <a:moveTo>
                  <a:pt x="0" y="0"/>
                </a:moveTo>
                <a:lnTo>
                  <a:pt x="727518" y="0"/>
                </a:lnTo>
                <a:lnTo>
                  <a:pt x="727518" y="712967"/>
                </a:lnTo>
                <a:lnTo>
                  <a:pt x="0" y="712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800000">
            <a:off x="0" y="4132743"/>
            <a:ext cx="7082024" cy="1156514"/>
          </a:xfrm>
          <a:custGeom>
            <a:avLst/>
            <a:gdLst/>
            <a:ahLst/>
            <a:cxnLst/>
            <a:rect l="l" t="t" r="r" b="b"/>
            <a:pathLst>
              <a:path w="7082024" h="1156514">
                <a:moveTo>
                  <a:pt x="0" y="0"/>
                </a:moveTo>
                <a:lnTo>
                  <a:pt x="7082024" y="0"/>
                </a:lnTo>
                <a:lnTo>
                  <a:pt x="7082024" y="1156514"/>
                </a:lnTo>
                <a:lnTo>
                  <a:pt x="0" y="11565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5400000">
            <a:off x="1994211" y="9556155"/>
            <a:ext cx="1650779" cy="1461690"/>
          </a:xfrm>
          <a:custGeom>
            <a:avLst/>
            <a:gdLst/>
            <a:ahLst/>
            <a:cxnLst/>
            <a:rect l="l" t="t" r="r" b="b"/>
            <a:pathLst>
              <a:path w="1650779" h="1461690">
                <a:moveTo>
                  <a:pt x="0" y="0"/>
                </a:moveTo>
                <a:lnTo>
                  <a:pt x="1650779" y="0"/>
                </a:lnTo>
                <a:lnTo>
                  <a:pt x="1650779" y="1461690"/>
                </a:lnTo>
                <a:lnTo>
                  <a:pt x="0" y="14616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641648" y="9369668"/>
            <a:ext cx="1132793" cy="1193556"/>
          </a:xfrm>
          <a:custGeom>
            <a:avLst/>
            <a:gdLst/>
            <a:ahLst/>
            <a:cxnLst/>
            <a:rect l="l" t="t" r="r" b="b"/>
            <a:pathLst>
              <a:path w="1132793" h="1193556">
                <a:moveTo>
                  <a:pt x="0" y="0"/>
                </a:moveTo>
                <a:lnTo>
                  <a:pt x="1132793" y="0"/>
                </a:lnTo>
                <a:lnTo>
                  <a:pt x="1132793" y="1193556"/>
                </a:lnTo>
                <a:lnTo>
                  <a:pt x="0" y="11935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783736" y="-147781"/>
            <a:ext cx="1008529" cy="1008529"/>
          </a:xfrm>
          <a:custGeom>
            <a:avLst/>
            <a:gdLst/>
            <a:ahLst/>
            <a:cxnLst/>
            <a:rect l="l" t="t" r="r" b="b"/>
            <a:pathLst>
              <a:path w="1008529" h="1008529">
                <a:moveTo>
                  <a:pt x="0" y="0"/>
                </a:moveTo>
                <a:lnTo>
                  <a:pt x="1008528" y="0"/>
                </a:lnTo>
                <a:lnTo>
                  <a:pt x="1008528" y="1008529"/>
                </a:lnTo>
                <a:lnTo>
                  <a:pt x="0" y="100852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28700" y="6553460"/>
            <a:ext cx="1271364" cy="1250560"/>
          </a:xfrm>
          <a:custGeom>
            <a:avLst/>
            <a:gdLst/>
            <a:ahLst/>
            <a:cxnLst/>
            <a:rect l="l" t="t" r="r" b="b"/>
            <a:pathLst>
              <a:path w="1271364" h="1250560">
                <a:moveTo>
                  <a:pt x="0" y="0"/>
                </a:moveTo>
                <a:lnTo>
                  <a:pt x="1271364" y="0"/>
                </a:lnTo>
                <a:lnTo>
                  <a:pt x="1271364" y="1250561"/>
                </a:lnTo>
                <a:lnTo>
                  <a:pt x="0" y="125056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880717" y="6847879"/>
            <a:ext cx="1140733" cy="956141"/>
          </a:xfrm>
          <a:custGeom>
            <a:avLst/>
            <a:gdLst/>
            <a:ahLst/>
            <a:cxnLst/>
            <a:rect l="l" t="t" r="r" b="b"/>
            <a:pathLst>
              <a:path w="1140733" h="956141">
                <a:moveTo>
                  <a:pt x="0" y="0"/>
                </a:moveTo>
                <a:lnTo>
                  <a:pt x="1140733" y="0"/>
                </a:lnTo>
                <a:lnTo>
                  <a:pt x="1140733" y="956142"/>
                </a:lnTo>
                <a:lnTo>
                  <a:pt x="0" y="95614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909367" y="1804982"/>
            <a:ext cx="5298678" cy="298653"/>
          </a:xfrm>
          <a:custGeom>
            <a:avLst/>
            <a:gdLst/>
            <a:ahLst/>
            <a:cxnLst/>
            <a:rect l="l" t="t" r="r" b="b"/>
            <a:pathLst>
              <a:path w="5298678" h="298653">
                <a:moveTo>
                  <a:pt x="0" y="0"/>
                </a:moveTo>
                <a:lnTo>
                  <a:pt x="5298678" y="0"/>
                </a:lnTo>
                <a:lnTo>
                  <a:pt x="5298678" y="298653"/>
                </a:lnTo>
                <a:lnTo>
                  <a:pt x="0" y="29865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160420" y="2562541"/>
            <a:ext cx="11127580" cy="6164270"/>
          </a:xfrm>
          <a:custGeom>
            <a:avLst/>
            <a:gdLst/>
            <a:ahLst/>
            <a:cxnLst/>
            <a:rect l="l" t="t" r="r" b="b"/>
            <a:pathLst>
              <a:path w="11127580" h="6164270">
                <a:moveTo>
                  <a:pt x="0" y="0"/>
                </a:moveTo>
                <a:lnTo>
                  <a:pt x="11127580" y="0"/>
                </a:lnTo>
                <a:lnTo>
                  <a:pt x="11127580" y="6164270"/>
                </a:lnTo>
                <a:lnTo>
                  <a:pt x="0" y="6164270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-4604" r="-11257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4348219"/>
            <a:ext cx="6062757" cy="690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6"/>
              </a:lnSpc>
            </a:pPr>
            <a:r>
              <a:rPr lang="en-US" sz="4869">
                <a:solidFill>
                  <a:srgbClr val="2E2E2E"/>
                </a:solidFill>
                <a:latin typeface="Cabin Bold"/>
              </a:rPr>
              <a:t>PHẠM  VI PHÂN TÍCH</a:t>
            </a:r>
            <a:r>
              <a:rPr lang="en-US" sz="4869">
                <a:solidFill>
                  <a:srgbClr val="2E2E2E"/>
                </a:solidFill>
                <a:latin typeface="Cabin"/>
              </a:rPr>
              <a:t>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715192" y="9436084"/>
            <a:ext cx="359733" cy="53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2E2E2E"/>
                </a:solidFill>
                <a:latin typeface="Cabin Bold"/>
              </a:rPr>
              <a:t>13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69945" y="-212971"/>
            <a:ext cx="11559563" cy="11042534"/>
            <a:chOff x="0" y="0"/>
            <a:chExt cx="77757452" cy="7427957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77612673" cy="74134789"/>
            </a:xfrm>
            <a:custGeom>
              <a:avLst/>
              <a:gdLst/>
              <a:ahLst/>
              <a:cxnLst/>
              <a:rect l="l" t="t" r="r" b="b"/>
              <a:pathLst>
                <a:path w="77612673" h="74134789">
                  <a:moveTo>
                    <a:pt x="0" y="0"/>
                  </a:moveTo>
                  <a:lnTo>
                    <a:pt x="77612673" y="0"/>
                  </a:lnTo>
                  <a:lnTo>
                    <a:pt x="77612673" y="74134789"/>
                  </a:lnTo>
                  <a:lnTo>
                    <a:pt x="0" y="74134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2E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7757449" cy="74279571"/>
            </a:xfrm>
            <a:custGeom>
              <a:avLst/>
              <a:gdLst/>
              <a:ahLst/>
              <a:cxnLst/>
              <a:rect l="l" t="t" r="r" b="b"/>
              <a:pathLst>
                <a:path w="77757449" h="74279571">
                  <a:moveTo>
                    <a:pt x="77612670" y="74134793"/>
                  </a:moveTo>
                  <a:lnTo>
                    <a:pt x="77757449" y="74134793"/>
                  </a:lnTo>
                  <a:lnTo>
                    <a:pt x="77757449" y="74279571"/>
                  </a:lnTo>
                  <a:lnTo>
                    <a:pt x="77612670" y="74279571"/>
                  </a:lnTo>
                  <a:lnTo>
                    <a:pt x="77612670" y="7413479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4134793"/>
                  </a:lnTo>
                  <a:lnTo>
                    <a:pt x="0" y="74134793"/>
                  </a:lnTo>
                  <a:lnTo>
                    <a:pt x="0" y="144780"/>
                  </a:lnTo>
                  <a:close/>
                  <a:moveTo>
                    <a:pt x="0" y="74134793"/>
                  </a:moveTo>
                  <a:lnTo>
                    <a:pt x="144780" y="74134793"/>
                  </a:lnTo>
                  <a:lnTo>
                    <a:pt x="144780" y="74279571"/>
                  </a:lnTo>
                  <a:lnTo>
                    <a:pt x="0" y="74279571"/>
                  </a:lnTo>
                  <a:lnTo>
                    <a:pt x="0" y="74134793"/>
                  </a:lnTo>
                  <a:close/>
                  <a:moveTo>
                    <a:pt x="77612670" y="144780"/>
                  </a:moveTo>
                  <a:lnTo>
                    <a:pt x="77757449" y="144780"/>
                  </a:lnTo>
                  <a:lnTo>
                    <a:pt x="77757449" y="74134793"/>
                  </a:lnTo>
                  <a:lnTo>
                    <a:pt x="77612670" y="74134793"/>
                  </a:lnTo>
                  <a:lnTo>
                    <a:pt x="77612670" y="144780"/>
                  </a:lnTo>
                  <a:close/>
                  <a:moveTo>
                    <a:pt x="144780" y="74134793"/>
                  </a:moveTo>
                  <a:lnTo>
                    <a:pt x="77612670" y="74134793"/>
                  </a:lnTo>
                  <a:lnTo>
                    <a:pt x="77612670" y="74279571"/>
                  </a:lnTo>
                  <a:lnTo>
                    <a:pt x="144780" y="74279571"/>
                  </a:lnTo>
                  <a:lnTo>
                    <a:pt x="144780" y="74134793"/>
                  </a:lnTo>
                  <a:close/>
                  <a:moveTo>
                    <a:pt x="77612670" y="0"/>
                  </a:moveTo>
                  <a:lnTo>
                    <a:pt x="77757449" y="0"/>
                  </a:lnTo>
                  <a:lnTo>
                    <a:pt x="77757449" y="144780"/>
                  </a:lnTo>
                  <a:lnTo>
                    <a:pt x="77612670" y="144780"/>
                  </a:lnTo>
                  <a:lnTo>
                    <a:pt x="7761267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77612670" y="0"/>
                  </a:lnTo>
                  <a:lnTo>
                    <a:pt x="7761267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A6CD7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399143" y="-212971"/>
            <a:ext cx="11559563" cy="11042534"/>
            <a:chOff x="0" y="0"/>
            <a:chExt cx="77757452" cy="74279570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77612673" cy="74134789"/>
            </a:xfrm>
            <a:custGeom>
              <a:avLst/>
              <a:gdLst/>
              <a:ahLst/>
              <a:cxnLst/>
              <a:rect l="l" t="t" r="r" b="b"/>
              <a:pathLst>
                <a:path w="77612673" h="74134789">
                  <a:moveTo>
                    <a:pt x="0" y="0"/>
                  </a:moveTo>
                  <a:lnTo>
                    <a:pt x="77612673" y="0"/>
                  </a:lnTo>
                  <a:lnTo>
                    <a:pt x="77612673" y="74134789"/>
                  </a:lnTo>
                  <a:lnTo>
                    <a:pt x="0" y="74134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DDE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7757449" cy="74279571"/>
            </a:xfrm>
            <a:custGeom>
              <a:avLst/>
              <a:gdLst/>
              <a:ahLst/>
              <a:cxnLst/>
              <a:rect l="l" t="t" r="r" b="b"/>
              <a:pathLst>
                <a:path w="77757449" h="74279571">
                  <a:moveTo>
                    <a:pt x="77612670" y="74134793"/>
                  </a:moveTo>
                  <a:lnTo>
                    <a:pt x="77757449" y="74134793"/>
                  </a:lnTo>
                  <a:lnTo>
                    <a:pt x="77757449" y="74279571"/>
                  </a:lnTo>
                  <a:lnTo>
                    <a:pt x="77612670" y="74279571"/>
                  </a:lnTo>
                  <a:lnTo>
                    <a:pt x="77612670" y="7413479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4134793"/>
                  </a:lnTo>
                  <a:lnTo>
                    <a:pt x="0" y="74134793"/>
                  </a:lnTo>
                  <a:lnTo>
                    <a:pt x="0" y="144780"/>
                  </a:lnTo>
                  <a:close/>
                  <a:moveTo>
                    <a:pt x="0" y="74134793"/>
                  </a:moveTo>
                  <a:lnTo>
                    <a:pt x="144780" y="74134793"/>
                  </a:lnTo>
                  <a:lnTo>
                    <a:pt x="144780" y="74279571"/>
                  </a:lnTo>
                  <a:lnTo>
                    <a:pt x="0" y="74279571"/>
                  </a:lnTo>
                  <a:lnTo>
                    <a:pt x="0" y="74134793"/>
                  </a:lnTo>
                  <a:close/>
                  <a:moveTo>
                    <a:pt x="77612670" y="144780"/>
                  </a:moveTo>
                  <a:lnTo>
                    <a:pt x="77757449" y="144780"/>
                  </a:lnTo>
                  <a:lnTo>
                    <a:pt x="77757449" y="74134793"/>
                  </a:lnTo>
                  <a:lnTo>
                    <a:pt x="77612670" y="74134793"/>
                  </a:lnTo>
                  <a:lnTo>
                    <a:pt x="77612670" y="144780"/>
                  </a:lnTo>
                  <a:close/>
                  <a:moveTo>
                    <a:pt x="144780" y="74134793"/>
                  </a:moveTo>
                  <a:lnTo>
                    <a:pt x="77612670" y="74134793"/>
                  </a:lnTo>
                  <a:lnTo>
                    <a:pt x="77612670" y="74279571"/>
                  </a:lnTo>
                  <a:lnTo>
                    <a:pt x="144780" y="74279571"/>
                  </a:lnTo>
                  <a:lnTo>
                    <a:pt x="144780" y="74134793"/>
                  </a:lnTo>
                  <a:close/>
                  <a:moveTo>
                    <a:pt x="77612670" y="0"/>
                  </a:moveTo>
                  <a:lnTo>
                    <a:pt x="77757449" y="0"/>
                  </a:lnTo>
                  <a:lnTo>
                    <a:pt x="77757449" y="144780"/>
                  </a:lnTo>
                  <a:lnTo>
                    <a:pt x="77612670" y="144780"/>
                  </a:lnTo>
                  <a:lnTo>
                    <a:pt x="7761267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77612670" y="0"/>
                  </a:lnTo>
                  <a:lnTo>
                    <a:pt x="7761267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41B3E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66353" y="773943"/>
            <a:ext cx="6508516" cy="1329692"/>
            <a:chOff x="0" y="0"/>
            <a:chExt cx="8678021" cy="17729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15043" cy="1772922"/>
            </a:xfrm>
            <a:custGeom>
              <a:avLst/>
              <a:gdLst/>
              <a:ahLst/>
              <a:cxnLst/>
              <a:rect l="l" t="t" r="r" b="b"/>
              <a:pathLst>
                <a:path w="1515043" h="1772922">
                  <a:moveTo>
                    <a:pt x="0" y="0"/>
                  </a:moveTo>
                  <a:lnTo>
                    <a:pt x="1515043" y="0"/>
                  </a:lnTo>
                  <a:lnTo>
                    <a:pt x="1515043" y="1772922"/>
                  </a:lnTo>
                  <a:lnTo>
                    <a:pt x="0" y="1772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023871" y="518152"/>
              <a:ext cx="6654150" cy="746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1"/>
                </a:lnSpc>
              </a:pPr>
              <a:r>
                <a:rPr lang="en-US" sz="3734">
                  <a:solidFill>
                    <a:srgbClr val="2E2E2E"/>
                  </a:solidFill>
                  <a:latin typeface="Cabin Bold"/>
                </a:rPr>
                <a:t> SCOPE OF ANALYSIS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466353" y="5558142"/>
            <a:ext cx="5868069" cy="768184"/>
          </a:xfrm>
          <a:custGeom>
            <a:avLst/>
            <a:gdLst/>
            <a:ahLst/>
            <a:cxnLst/>
            <a:rect l="l" t="t" r="r" b="b"/>
            <a:pathLst>
              <a:path w="5868069" h="768184">
                <a:moveTo>
                  <a:pt x="0" y="0"/>
                </a:moveTo>
                <a:lnTo>
                  <a:pt x="5868069" y="0"/>
                </a:lnTo>
                <a:lnTo>
                  <a:pt x="5868069" y="768183"/>
                </a:lnTo>
                <a:lnTo>
                  <a:pt x="0" y="768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9433" y="4151782"/>
            <a:ext cx="7082024" cy="1156514"/>
          </a:xfrm>
          <a:custGeom>
            <a:avLst/>
            <a:gdLst/>
            <a:ahLst/>
            <a:cxnLst/>
            <a:rect l="l" t="t" r="r" b="b"/>
            <a:pathLst>
              <a:path w="7082024" h="1156514">
                <a:moveTo>
                  <a:pt x="0" y="0"/>
                </a:moveTo>
                <a:lnTo>
                  <a:pt x="7082024" y="0"/>
                </a:lnTo>
                <a:lnTo>
                  <a:pt x="7082024" y="1156514"/>
                </a:lnTo>
                <a:lnTo>
                  <a:pt x="0" y="1156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>
            <a:off x="1994211" y="9556155"/>
            <a:ext cx="1650779" cy="1461690"/>
          </a:xfrm>
          <a:custGeom>
            <a:avLst/>
            <a:gdLst/>
            <a:ahLst/>
            <a:cxnLst/>
            <a:rect l="l" t="t" r="r" b="b"/>
            <a:pathLst>
              <a:path w="1650779" h="1461690">
                <a:moveTo>
                  <a:pt x="0" y="0"/>
                </a:moveTo>
                <a:lnTo>
                  <a:pt x="1650779" y="0"/>
                </a:lnTo>
                <a:lnTo>
                  <a:pt x="1650779" y="1461690"/>
                </a:lnTo>
                <a:lnTo>
                  <a:pt x="0" y="14616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525060" y="9636007"/>
            <a:ext cx="1132793" cy="1193556"/>
          </a:xfrm>
          <a:custGeom>
            <a:avLst/>
            <a:gdLst/>
            <a:ahLst/>
            <a:cxnLst/>
            <a:rect l="l" t="t" r="r" b="b"/>
            <a:pathLst>
              <a:path w="1132793" h="1193556">
                <a:moveTo>
                  <a:pt x="0" y="0"/>
                </a:moveTo>
                <a:lnTo>
                  <a:pt x="1132793" y="0"/>
                </a:lnTo>
                <a:lnTo>
                  <a:pt x="1132793" y="1193556"/>
                </a:lnTo>
                <a:lnTo>
                  <a:pt x="0" y="11935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783736" y="-147781"/>
            <a:ext cx="1008529" cy="1008529"/>
          </a:xfrm>
          <a:custGeom>
            <a:avLst/>
            <a:gdLst/>
            <a:ahLst/>
            <a:cxnLst/>
            <a:rect l="l" t="t" r="r" b="b"/>
            <a:pathLst>
              <a:path w="1008529" h="1008529">
                <a:moveTo>
                  <a:pt x="0" y="0"/>
                </a:moveTo>
                <a:lnTo>
                  <a:pt x="1008528" y="0"/>
                </a:lnTo>
                <a:lnTo>
                  <a:pt x="1008528" y="1008529"/>
                </a:lnTo>
                <a:lnTo>
                  <a:pt x="0" y="10085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700" y="6553460"/>
            <a:ext cx="1271364" cy="1250560"/>
          </a:xfrm>
          <a:custGeom>
            <a:avLst/>
            <a:gdLst/>
            <a:ahLst/>
            <a:cxnLst/>
            <a:rect l="l" t="t" r="r" b="b"/>
            <a:pathLst>
              <a:path w="1271364" h="1250560">
                <a:moveTo>
                  <a:pt x="0" y="0"/>
                </a:moveTo>
                <a:lnTo>
                  <a:pt x="1271364" y="0"/>
                </a:lnTo>
                <a:lnTo>
                  <a:pt x="1271364" y="1250561"/>
                </a:lnTo>
                <a:lnTo>
                  <a:pt x="0" y="12505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880717" y="6847879"/>
            <a:ext cx="1140733" cy="956141"/>
          </a:xfrm>
          <a:custGeom>
            <a:avLst/>
            <a:gdLst/>
            <a:ahLst/>
            <a:cxnLst/>
            <a:rect l="l" t="t" r="r" b="b"/>
            <a:pathLst>
              <a:path w="1140733" h="956141">
                <a:moveTo>
                  <a:pt x="0" y="0"/>
                </a:moveTo>
                <a:lnTo>
                  <a:pt x="1140733" y="0"/>
                </a:lnTo>
                <a:lnTo>
                  <a:pt x="1140733" y="956142"/>
                </a:lnTo>
                <a:lnTo>
                  <a:pt x="0" y="9561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840404" y="1807667"/>
            <a:ext cx="5251053" cy="295968"/>
          </a:xfrm>
          <a:custGeom>
            <a:avLst/>
            <a:gdLst/>
            <a:ahLst/>
            <a:cxnLst/>
            <a:rect l="l" t="t" r="r" b="b"/>
            <a:pathLst>
              <a:path w="5251053" h="295968">
                <a:moveTo>
                  <a:pt x="0" y="0"/>
                </a:moveTo>
                <a:lnTo>
                  <a:pt x="5251053" y="0"/>
                </a:lnTo>
                <a:lnTo>
                  <a:pt x="5251053" y="295968"/>
                </a:lnTo>
                <a:lnTo>
                  <a:pt x="0" y="2959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72839" y="580574"/>
            <a:ext cx="1619686" cy="1716431"/>
          </a:xfrm>
          <a:custGeom>
            <a:avLst/>
            <a:gdLst/>
            <a:ahLst/>
            <a:cxnLst/>
            <a:rect l="l" t="t" r="r" b="b"/>
            <a:pathLst>
              <a:path w="1619686" h="1716431">
                <a:moveTo>
                  <a:pt x="0" y="0"/>
                </a:moveTo>
                <a:lnTo>
                  <a:pt x="1619687" y="0"/>
                </a:lnTo>
                <a:lnTo>
                  <a:pt x="1619687" y="1716430"/>
                </a:lnTo>
                <a:lnTo>
                  <a:pt x="0" y="171643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774441" y="860748"/>
            <a:ext cx="1023788" cy="1019917"/>
          </a:xfrm>
          <a:custGeom>
            <a:avLst/>
            <a:gdLst/>
            <a:ahLst/>
            <a:cxnLst/>
            <a:rect l="l" t="t" r="r" b="b"/>
            <a:pathLst>
              <a:path w="1023788" h="1019917">
                <a:moveTo>
                  <a:pt x="0" y="0"/>
                </a:moveTo>
                <a:lnTo>
                  <a:pt x="1023788" y="0"/>
                </a:lnTo>
                <a:lnTo>
                  <a:pt x="1023788" y="1019917"/>
                </a:lnTo>
                <a:lnTo>
                  <a:pt x="0" y="101991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9479150" y="580574"/>
            <a:ext cx="8304585" cy="2528443"/>
            <a:chOff x="0" y="0"/>
            <a:chExt cx="11072780" cy="3371258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2"/>
              <a:ext cx="11072780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12"/>
                </a:lnSpc>
                <a:spcBef>
                  <a:spcPct val="0"/>
                </a:spcBef>
              </a:pPr>
              <a:r>
                <a:rPr lang="en-US" sz="3760">
                  <a:solidFill>
                    <a:srgbClr val="2E2E2E"/>
                  </a:solidFill>
                  <a:latin typeface="Cabin Bold"/>
                </a:rPr>
                <a:t>Dự báo (tùy chọn):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89173"/>
              <a:ext cx="11072780" cy="2364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833"/>
                </a:lnSpc>
              </a:pPr>
              <a:r>
                <a:rPr lang="en-US" sz="3452">
                  <a:solidFill>
                    <a:srgbClr val="2E2E2E"/>
                  </a:solidFill>
                  <a:latin typeface="Cabin Bold"/>
                </a:rPr>
                <a:t>Dự đoán xu hướng tương lai của dòng vốn FDI bằng cách sử dụng dữ liệu lịch sử.</a:t>
              </a:r>
            </a:p>
            <a:p>
              <a:pPr marL="0" lvl="0" indent="0" algn="just">
                <a:lnSpc>
                  <a:spcPts val="4693"/>
                </a:lnSpc>
                <a:spcBef>
                  <a:spcPct val="0"/>
                </a:spcBef>
              </a:pPr>
              <a:endParaRPr lang="en-US" sz="3452">
                <a:solidFill>
                  <a:srgbClr val="2E2E2E"/>
                </a:solidFill>
                <a:latin typeface="Cabin Bold"/>
              </a:endParaRPr>
            </a:p>
          </p:txBody>
        </p:sp>
      </p:grpSp>
      <p:sp>
        <p:nvSpPr>
          <p:cNvPr id="24" name="Freeform 24"/>
          <p:cNvSpPr/>
          <p:nvPr/>
        </p:nvSpPr>
        <p:spPr>
          <a:xfrm>
            <a:off x="9144000" y="580574"/>
            <a:ext cx="727518" cy="712967"/>
          </a:xfrm>
          <a:custGeom>
            <a:avLst/>
            <a:gdLst/>
            <a:ahLst/>
            <a:cxnLst/>
            <a:rect l="l" t="t" r="r" b="b"/>
            <a:pathLst>
              <a:path w="727518" h="712967">
                <a:moveTo>
                  <a:pt x="0" y="0"/>
                </a:moveTo>
                <a:lnTo>
                  <a:pt x="727518" y="0"/>
                </a:lnTo>
                <a:lnTo>
                  <a:pt x="727518" y="712967"/>
                </a:lnTo>
                <a:lnTo>
                  <a:pt x="0" y="71296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10800000">
            <a:off x="12903925" y="504264"/>
            <a:ext cx="727518" cy="712967"/>
          </a:xfrm>
          <a:custGeom>
            <a:avLst/>
            <a:gdLst/>
            <a:ahLst/>
            <a:cxnLst/>
            <a:rect l="l" t="t" r="r" b="b"/>
            <a:pathLst>
              <a:path w="727518" h="712967">
                <a:moveTo>
                  <a:pt x="0" y="0"/>
                </a:moveTo>
                <a:lnTo>
                  <a:pt x="727518" y="0"/>
                </a:lnTo>
                <a:lnTo>
                  <a:pt x="727518" y="712968"/>
                </a:lnTo>
                <a:lnTo>
                  <a:pt x="0" y="71296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904823" y="2737334"/>
            <a:ext cx="9701026" cy="7015858"/>
          </a:xfrm>
          <a:custGeom>
            <a:avLst/>
            <a:gdLst/>
            <a:ahLst/>
            <a:cxnLst/>
            <a:rect l="l" t="t" r="r" b="b"/>
            <a:pathLst>
              <a:path w="9701026" h="7015858">
                <a:moveTo>
                  <a:pt x="0" y="0"/>
                </a:moveTo>
                <a:lnTo>
                  <a:pt x="9701026" y="0"/>
                </a:lnTo>
                <a:lnTo>
                  <a:pt x="9701026" y="7015858"/>
                </a:lnTo>
                <a:lnTo>
                  <a:pt x="0" y="7015858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t="-1852" b="-1852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158947" y="4424153"/>
            <a:ext cx="5815922" cy="659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8"/>
              </a:lnSpc>
            </a:pPr>
            <a:r>
              <a:rPr lang="en-US" sz="4671">
                <a:solidFill>
                  <a:srgbClr val="2E2E2E"/>
                </a:solidFill>
                <a:latin typeface="Cabin Bold"/>
              </a:rPr>
              <a:t>PHẠM  VI PHÂN TÍCH</a:t>
            </a:r>
            <a:r>
              <a:rPr lang="en-US" sz="4671">
                <a:solidFill>
                  <a:srgbClr val="2E2E2E"/>
                </a:solidFill>
                <a:latin typeface="Cabin"/>
              </a:rPr>
              <a:t>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587607" y="9404461"/>
            <a:ext cx="392257" cy="53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2E2E2E"/>
                </a:solidFill>
                <a:latin typeface="Cabin Bold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4215" y="-244335"/>
            <a:ext cx="7304163" cy="10767876"/>
            <a:chOff x="0" y="0"/>
            <a:chExt cx="49132751" cy="72432033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8987970" cy="72287255"/>
            </a:xfrm>
            <a:custGeom>
              <a:avLst/>
              <a:gdLst/>
              <a:ahLst/>
              <a:cxnLst/>
              <a:rect l="l" t="t" r="r" b="b"/>
              <a:pathLst>
                <a:path w="48987970" h="72287255">
                  <a:moveTo>
                    <a:pt x="0" y="0"/>
                  </a:moveTo>
                  <a:lnTo>
                    <a:pt x="48987970" y="0"/>
                  </a:lnTo>
                  <a:lnTo>
                    <a:pt x="48987970" y="72287255"/>
                  </a:lnTo>
                  <a:lnTo>
                    <a:pt x="0" y="72287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9132750" cy="72432032"/>
            </a:xfrm>
            <a:custGeom>
              <a:avLst/>
              <a:gdLst/>
              <a:ahLst/>
              <a:cxnLst/>
              <a:rect l="l" t="t" r="r" b="b"/>
              <a:pathLst>
                <a:path w="49132750" h="72432032">
                  <a:moveTo>
                    <a:pt x="48987971" y="72287253"/>
                  </a:moveTo>
                  <a:lnTo>
                    <a:pt x="49132750" y="72287253"/>
                  </a:lnTo>
                  <a:lnTo>
                    <a:pt x="49132750" y="72432032"/>
                  </a:lnTo>
                  <a:lnTo>
                    <a:pt x="48987971" y="72432032"/>
                  </a:lnTo>
                  <a:lnTo>
                    <a:pt x="48987971" y="7228725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2287253"/>
                  </a:lnTo>
                  <a:lnTo>
                    <a:pt x="0" y="72287253"/>
                  </a:lnTo>
                  <a:lnTo>
                    <a:pt x="0" y="144780"/>
                  </a:lnTo>
                  <a:close/>
                  <a:moveTo>
                    <a:pt x="0" y="72287253"/>
                  </a:moveTo>
                  <a:lnTo>
                    <a:pt x="144780" y="72287253"/>
                  </a:lnTo>
                  <a:lnTo>
                    <a:pt x="144780" y="72432032"/>
                  </a:lnTo>
                  <a:lnTo>
                    <a:pt x="0" y="72432032"/>
                  </a:lnTo>
                  <a:lnTo>
                    <a:pt x="0" y="72287253"/>
                  </a:lnTo>
                  <a:close/>
                  <a:moveTo>
                    <a:pt x="48987971" y="144780"/>
                  </a:moveTo>
                  <a:lnTo>
                    <a:pt x="49132750" y="144780"/>
                  </a:lnTo>
                  <a:lnTo>
                    <a:pt x="49132750" y="72287253"/>
                  </a:lnTo>
                  <a:lnTo>
                    <a:pt x="48987971" y="72287253"/>
                  </a:lnTo>
                  <a:lnTo>
                    <a:pt x="48987971" y="144780"/>
                  </a:lnTo>
                  <a:close/>
                  <a:moveTo>
                    <a:pt x="144780" y="72287253"/>
                  </a:moveTo>
                  <a:lnTo>
                    <a:pt x="48987971" y="72287253"/>
                  </a:lnTo>
                  <a:lnTo>
                    <a:pt x="48987971" y="72432032"/>
                  </a:lnTo>
                  <a:lnTo>
                    <a:pt x="144780" y="72432032"/>
                  </a:lnTo>
                  <a:lnTo>
                    <a:pt x="144780" y="72287253"/>
                  </a:lnTo>
                  <a:close/>
                  <a:moveTo>
                    <a:pt x="48987971" y="0"/>
                  </a:moveTo>
                  <a:lnTo>
                    <a:pt x="49132750" y="0"/>
                  </a:lnTo>
                  <a:lnTo>
                    <a:pt x="49132750" y="144780"/>
                  </a:lnTo>
                  <a:lnTo>
                    <a:pt x="48987971" y="144780"/>
                  </a:lnTo>
                  <a:lnTo>
                    <a:pt x="4898797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8987971" y="0"/>
                  </a:lnTo>
                  <a:lnTo>
                    <a:pt x="4898797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A6CD7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6763180" cy="1381720"/>
            <a:chOff x="0" y="0"/>
            <a:chExt cx="9017574" cy="18422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4323" cy="1842293"/>
            </a:xfrm>
            <a:custGeom>
              <a:avLst/>
              <a:gdLst/>
              <a:ahLst/>
              <a:cxnLst/>
              <a:rect l="l" t="t" r="r" b="b"/>
              <a:pathLst>
                <a:path w="1574323" h="1842293">
                  <a:moveTo>
                    <a:pt x="0" y="0"/>
                  </a:moveTo>
                  <a:lnTo>
                    <a:pt x="1574323" y="0"/>
                  </a:lnTo>
                  <a:lnTo>
                    <a:pt x="1574323" y="1842293"/>
                  </a:lnTo>
                  <a:lnTo>
                    <a:pt x="0" y="1842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2103061" y="451270"/>
              <a:ext cx="6914513" cy="939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75"/>
                </a:lnSpc>
              </a:pPr>
              <a:r>
                <a:rPr lang="en-US" sz="4645">
                  <a:solidFill>
                    <a:srgbClr val="2E2E2E"/>
                  </a:solidFill>
                  <a:latin typeface="Cabin Bold"/>
                </a:rPr>
                <a:t> OUT PUT :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704806" y="1400770"/>
            <a:ext cx="324612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 rot="-10800000">
            <a:off x="285654" y="3757261"/>
            <a:ext cx="5236007" cy="855054"/>
          </a:xfrm>
          <a:custGeom>
            <a:avLst/>
            <a:gdLst/>
            <a:ahLst/>
            <a:cxnLst/>
            <a:rect l="l" t="t" r="r" b="b"/>
            <a:pathLst>
              <a:path w="5236007" h="855054">
                <a:moveTo>
                  <a:pt x="0" y="0"/>
                </a:moveTo>
                <a:lnTo>
                  <a:pt x="5236007" y="0"/>
                </a:lnTo>
                <a:lnTo>
                  <a:pt x="5236007" y="855054"/>
                </a:lnTo>
                <a:lnTo>
                  <a:pt x="0" y="855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512025" y="3887931"/>
            <a:ext cx="877803" cy="593714"/>
          </a:xfrm>
          <a:custGeom>
            <a:avLst/>
            <a:gdLst/>
            <a:ahLst/>
            <a:cxnLst/>
            <a:rect l="l" t="t" r="r" b="b"/>
            <a:pathLst>
              <a:path w="877803" h="593714">
                <a:moveTo>
                  <a:pt x="0" y="0"/>
                </a:moveTo>
                <a:lnTo>
                  <a:pt x="877802" y="0"/>
                </a:lnTo>
                <a:lnTo>
                  <a:pt x="877802" y="593714"/>
                </a:lnTo>
                <a:lnTo>
                  <a:pt x="0" y="593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9434251"/>
            <a:ext cx="852749" cy="852749"/>
          </a:xfrm>
          <a:custGeom>
            <a:avLst/>
            <a:gdLst/>
            <a:ahLst/>
            <a:cxnLst/>
            <a:rect l="l" t="t" r="r" b="b"/>
            <a:pathLst>
              <a:path w="852749" h="852749">
                <a:moveTo>
                  <a:pt x="0" y="0"/>
                </a:moveTo>
                <a:lnTo>
                  <a:pt x="852749" y="0"/>
                </a:lnTo>
                <a:lnTo>
                  <a:pt x="852749" y="852749"/>
                </a:lnTo>
                <a:lnTo>
                  <a:pt x="0" y="8527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486169" y="0"/>
            <a:ext cx="801831" cy="801831"/>
          </a:xfrm>
          <a:custGeom>
            <a:avLst/>
            <a:gdLst/>
            <a:ahLst/>
            <a:cxnLst/>
            <a:rect l="l" t="t" r="r" b="b"/>
            <a:pathLst>
              <a:path w="801831" h="801831">
                <a:moveTo>
                  <a:pt x="0" y="0"/>
                </a:moveTo>
                <a:lnTo>
                  <a:pt x="801831" y="0"/>
                </a:lnTo>
                <a:lnTo>
                  <a:pt x="801831" y="801831"/>
                </a:lnTo>
                <a:lnTo>
                  <a:pt x="0" y="8018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670544" y="5454337"/>
            <a:ext cx="1314645" cy="1314645"/>
          </a:xfrm>
          <a:custGeom>
            <a:avLst/>
            <a:gdLst/>
            <a:ahLst/>
            <a:cxnLst/>
            <a:rect l="l" t="t" r="r" b="b"/>
            <a:pathLst>
              <a:path w="1314645" h="1314645">
                <a:moveTo>
                  <a:pt x="0" y="0"/>
                </a:moveTo>
                <a:lnTo>
                  <a:pt x="1314644" y="0"/>
                </a:lnTo>
                <a:lnTo>
                  <a:pt x="1314644" y="1314644"/>
                </a:lnTo>
                <a:lnTo>
                  <a:pt x="0" y="1314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366112" y="1757646"/>
            <a:ext cx="1135197" cy="940447"/>
          </a:xfrm>
          <a:custGeom>
            <a:avLst/>
            <a:gdLst/>
            <a:ahLst/>
            <a:cxnLst/>
            <a:rect l="l" t="t" r="r" b="b"/>
            <a:pathLst>
              <a:path w="1135197" h="940447">
                <a:moveTo>
                  <a:pt x="0" y="0"/>
                </a:moveTo>
                <a:lnTo>
                  <a:pt x="1135197" y="0"/>
                </a:lnTo>
                <a:lnTo>
                  <a:pt x="1135197" y="940448"/>
                </a:lnTo>
                <a:lnTo>
                  <a:pt x="0" y="9404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101384" y="1710785"/>
            <a:ext cx="861622" cy="863926"/>
          </a:xfrm>
          <a:custGeom>
            <a:avLst/>
            <a:gdLst/>
            <a:ahLst/>
            <a:cxnLst/>
            <a:rect l="l" t="t" r="r" b="b"/>
            <a:pathLst>
              <a:path w="861622" h="863926">
                <a:moveTo>
                  <a:pt x="0" y="0"/>
                </a:moveTo>
                <a:lnTo>
                  <a:pt x="861622" y="0"/>
                </a:lnTo>
                <a:lnTo>
                  <a:pt x="861622" y="863926"/>
                </a:lnTo>
                <a:lnTo>
                  <a:pt x="0" y="86392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366112" y="6833975"/>
            <a:ext cx="1135197" cy="940447"/>
          </a:xfrm>
          <a:custGeom>
            <a:avLst/>
            <a:gdLst/>
            <a:ahLst/>
            <a:cxnLst/>
            <a:rect l="l" t="t" r="r" b="b"/>
            <a:pathLst>
              <a:path w="1135197" h="940447">
                <a:moveTo>
                  <a:pt x="0" y="0"/>
                </a:moveTo>
                <a:lnTo>
                  <a:pt x="1135197" y="0"/>
                </a:lnTo>
                <a:lnTo>
                  <a:pt x="1135197" y="940448"/>
                </a:lnTo>
                <a:lnTo>
                  <a:pt x="0" y="94044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101384" y="6899321"/>
            <a:ext cx="828960" cy="875102"/>
          </a:xfrm>
          <a:custGeom>
            <a:avLst/>
            <a:gdLst/>
            <a:ahLst/>
            <a:cxnLst/>
            <a:rect l="l" t="t" r="r" b="b"/>
            <a:pathLst>
              <a:path w="828960" h="875102">
                <a:moveTo>
                  <a:pt x="0" y="0"/>
                </a:moveTo>
                <a:lnTo>
                  <a:pt x="828960" y="0"/>
                </a:lnTo>
                <a:lnTo>
                  <a:pt x="828960" y="875102"/>
                </a:lnTo>
                <a:lnTo>
                  <a:pt x="0" y="87510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979948" y="3830089"/>
            <a:ext cx="11308052" cy="1624248"/>
          </a:xfrm>
          <a:custGeom>
            <a:avLst/>
            <a:gdLst/>
            <a:ahLst/>
            <a:cxnLst/>
            <a:rect l="l" t="t" r="r" b="b"/>
            <a:pathLst>
              <a:path w="11308052" h="1624248">
                <a:moveTo>
                  <a:pt x="0" y="0"/>
                </a:moveTo>
                <a:lnTo>
                  <a:pt x="11308052" y="0"/>
                </a:lnTo>
                <a:lnTo>
                  <a:pt x="11308052" y="1624248"/>
                </a:lnTo>
                <a:lnTo>
                  <a:pt x="0" y="162424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>
            <a:off x="4675233" y="8115732"/>
            <a:ext cx="3521125" cy="1088303"/>
          </a:xfrm>
          <a:custGeom>
            <a:avLst/>
            <a:gdLst/>
            <a:ahLst/>
            <a:cxnLst/>
            <a:rect l="l" t="t" r="r" b="b"/>
            <a:pathLst>
              <a:path w="3521125" h="1088303">
                <a:moveTo>
                  <a:pt x="0" y="0"/>
                </a:moveTo>
                <a:lnTo>
                  <a:pt x="3521126" y="0"/>
                </a:lnTo>
                <a:lnTo>
                  <a:pt x="3521126" y="1088303"/>
                </a:lnTo>
                <a:lnTo>
                  <a:pt x="0" y="10883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838881" y="9075227"/>
            <a:ext cx="1286383" cy="1211773"/>
          </a:xfrm>
          <a:custGeom>
            <a:avLst/>
            <a:gdLst/>
            <a:ahLst/>
            <a:cxnLst/>
            <a:rect l="l" t="t" r="r" b="b"/>
            <a:pathLst>
              <a:path w="1286383" h="1211773">
                <a:moveTo>
                  <a:pt x="0" y="0"/>
                </a:moveTo>
                <a:lnTo>
                  <a:pt x="1286383" y="0"/>
                </a:lnTo>
                <a:lnTo>
                  <a:pt x="1286383" y="1211773"/>
                </a:lnTo>
                <a:lnTo>
                  <a:pt x="0" y="121177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5400000">
            <a:off x="-736800" y="7177645"/>
            <a:ext cx="1132793" cy="1193556"/>
          </a:xfrm>
          <a:custGeom>
            <a:avLst/>
            <a:gdLst/>
            <a:ahLst/>
            <a:cxnLst/>
            <a:rect l="l" t="t" r="r" b="b"/>
            <a:pathLst>
              <a:path w="1132793" h="1193556">
                <a:moveTo>
                  <a:pt x="0" y="0"/>
                </a:moveTo>
                <a:lnTo>
                  <a:pt x="1132793" y="0"/>
                </a:lnTo>
                <a:lnTo>
                  <a:pt x="1132793" y="1193556"/>
                </a:lnTo>
                <a:lnTo>
                  <a:pt x="0" y="119355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28700" y="2227870"/>
            <a:ext cx="1039177" cy="871020"/>
          </a:xfrm>
          <a:custGeom>
            <a:avLst/>
            <a:gdLst/>
            <a:ahLst/>
            <a:cxnLst/>
            <a:rect l="l" t="t" r="r" b="b"/>
            <a:pathLst>
              <a:path w="1039177" h="871020">
                <a:moveTo>
                  <a:pt x="0" y="0"/>
                </a:moveTo>
                <a:lnTo>
                  <a:pt x="1039177" y="0"/>
                </a:lnTo>
                <a:lnTo>
                  <a:pt x="1039177" y="871019"/>
                </a:lnTo>
                <a:lnTo>
                  <a:pt x="0" y="87101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125264" y="2227870"/>
            <a:ext cx="1039177" cy="871020"/>
          </a:xfrm>
          <a:custGeom>
            <a:avLst/>
            <a:gdLst/>
            <a:ahLst/>
            <a:cxnLst/>
            <a:rect l="l" t="t" r="r" b="b"/>
            <a:pathLst>
              <a:path w="1039177" h="871020">
                <a:moveTo>
                  <a:pt x="0" y="0"/>
                </a:moveTo>
                <a:lnTo>
                  <a:pt x="1039178" y="0"/>
                </a:lnTo>
                <a:lnTo>
                  <a:pt x="1039178" y="871019"/>
                </a:lnTo>
                <a:lnTo>
                  <a:pt x="0" y="87101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0115673" y="5761149"/>
            <a:ext cx="7771412" cy="3086100"/>
            <a:chOff x="0" y="0"/>
            <a:chExt cx="2046792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46792" cy="812800"/>
            </a:xfrm>
            <a:custGeom>
              <a:avLst/>
              <a:gdLst/>
              <a:ahLst/>
              <a:cxnLst/>
              <a:rect l="l" t="t" r="r" b="b"/>
              <a:pathLst>
                <a:path w="2046792" h="812800">
                  <a:moveTo>
                    <a:pt x="50806" y="0"/>
                  </a:moveTo>
                  <a:lnTo>
                    <a:pt x="1995985" y="0"/>
                  </a:lnTo>
                  <a:cubicBezTo>
                    <a:pt x="2009460" y="0"/>
                    <a:pt x="2022383" y="5353"/>
                    <a:pt x="2031911" y="14881"/>
                  </a:cubicBezTo>
                  <a:cubicBezTo>
                    <a:pt x="2041439" y="24409"/>
                    <a:pt x="2046792" y="37332"/>
                    <a:pt x="2046792" y="50806"/>
                  </a:cubicBezTo>
                  <a:lnTo>
                    <a:pt x="2046792" y="761994"/>
                  </a:lnTo>
                  <a:cubicBezTo>
                    <a:pt x="2046792" y="775468"/>
                    <a:pt x="2041439" y="788391"/>
                    <a:pt x="2031911" y="797919"/>
                  </a:cubicBezTo>
                  <a:cubicBezTo>
                    <a:pt x="2022383" y="807447"/>
                    <a:pt x="2009460" y="812800"/>
                    <a:pt x="1995985" y="812800"/>
                  </a:cubicBezTo>
                  <a:lnTo>
                    <a:pt x="50806" y="812800"/>
                  </a:lnTo>
                  <a:cubicBezTo>
                    <a:pt x="37332" y="812800"/>
                    <a:pt x="24409" y="807447"/>
                    <a:pt x="14881" y="797919"/>
                  </a:cubicBezTo>
                  <a:cubicBezTo>
                    <a:pt x="5353" y="788391"/>
                    <a:pt x="0" y="775468"/>
                    <a:pt x="0" y="761994"/>
                  </a:cubicBezTo>
                  <a:lnTo>
                    <a:pt x="0" y="50806"/>
                  </a:lnTo>
                  <a:cubicBezTo>
                    <a:pt x="0" y="37332"/>
                    <a:pt x="5353" y="24409"/>
                    <a:pt x="14881" y="14881"/>
                  </a:cubicBezTo>
                  <a:cubicBezTo>
                    <a:pt x="24409" y="5353"/>
                    <a:pt x="37332" y="0"/>
                    <a:pt x="50806" y="0"/>
                  </a:cubicBezTo>
                  <a:close/>
                </a:path>
              </a:pathLst>
            </a:custGeom>
            <a:solidFill>
              <a:srgbClr val="A8DDE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04679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32967" y="671161"/>
            <a:ext cx="5937612" cy="3086100"/>
            <a:chOff x="0" y="0"/>
            <a:chExt cx="1563815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63815" cy="812800"/>
            </a:xfrm>
            <a:custGeom>
              <a:avLst/>
              <a:gdLst/>
              <a:ahLst/>
              <a:cxnLst/>
              <a:rect l="l" t="t" r="r" b="b"/>
              <a:pathLst>
                <a:path w="1563815" h="812800">
                  <a:moveTo>
                    <a:pt x="66498" y="0"/>
                  </a:moveTo>
                  <a:lnTo>
                    <a:pt x="1497318" y="0"/>
                  </a:lnTo>
                  <a:cubicBezTo>
                    <a:pt x="1514954" y="0"/>
                    <a:pt x="1531868" y="7006"/>
                    <a:pt x="1544339" y="19477"/>
                  </a:cubicBezTo>
                  <a:cubicBezTo>
                    <a:pt x="1556809" y="31947"/>
                    <a:pt x="1563815" y="48861"/>
                    <a:pt x="1563815" y="66498"/>
                  </a:cubicBezTo>
                  <a:lnTo>
                    <a:pt x="1563815" y="746302"/>
                  </a:lnTo>
                  <a:cubicBezTo>
                    <a:pt x="1563815" y="763939"/>
                    <a:pt x="1556809" y="780852"/>
                    <a:pt x="1544339" y="793323"/>
                  </a:cubicBezTo>
                  <a:cubicBezTo>
                    <a:pt x="1531868" y="805794"/>
                    <a:pt x="1514954" y="812800"/>
                    <a:pt x="1497318" y="812800"/>
                  </a:cubicBezTo>
                  <a:lnTo>
                    <a:pt x="66498" y="812800"/>
                  </a:lnTo>
                  <a:cubicBezTo>
                    <a:pt x="48861" y="812800"/>
                    <a:pt x="31947" y="805794"/>
                    <a:pt x="19477" y="793323"/>
                  </a:cubicBezTo>
                  <a:cubicBezTo>
                    <a:pt x="7006" y="780852"/>
                    <a:pt x="0" y="763939"/>
                    <a:pt x="0" y="746302"/>
                  </a:cubicBezTo>
                  <a:lnTo>
                    <a:pt x="0" y="66498"/>
                  </a:lnTo>
                  <a:cubicBezTo>
                    <a:pt x="0" y="48861"/>
                    <a:pt x="7006" y="31947"/>
                    <a:pt x="19477" y="19477"/>
                  </a:cubicBezTo>
                  <a:cubicBezTo>
                    <a:pt x="31947" y="7006"/>
                    <a:pt x="48861" y="0"/>
                    <a:pt x="66498" y="0"/>
                  </a:cubicBezTo>
                  <a:close/>
                </a:path>
              </a:pathLst>
            </a:custGeom>
            <a:solidFill>
              <a:srgbClr val="2169A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563815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682050" y="3692731"/>
            <a:ext cx="2443215" cy="919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7"/>
              </a:lnSpc>
              <a:spcBef>
                <a:spcPct val="0"/>
              </a:spcBef>
            </a:pPr>
            <a:r>
              <a:rPr lang="en-US" sz="5419">
                <a:solidFill>
                  <a:srgbClr val="2E2E2E"/>
                </a:solidFill>
                <a:latin typeface="Cabin Bold"/>
              </a:rPr>
              <a:t>ĐẦU RA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519182" y="913826"/>
            <a:ext cx="4416018" cy="671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87"/>
              </a:lnSpc>
              <a:spcBef>
                <a:spcPct val="0"/>
              </a:spcBef>
            </a:pPr>
            <a:r>
              <a:rPr lang="en-US" sz="3919" dirty="0">
                <a:solidFill>
                  <a:srgbClr val="F2EE11"/>
                </a:solidFill>
                <a:latin typeface="Cabin Bold"/>
              </a:rPr>
              <a:t>1.Trực </a:t>
            </a:r>
            <a:r>
              <a:rPr lang="en-US" sz="3919" dirty="0" err="1">
                <a:solidFill>
                  <a:srgbClr val="F2EE11"/>
                </a:solidFill>
                <a:latin typeface="Cabin Bold"/>
              </a:rPr>
              <a:t>quan</a:t>
            </a:r>
            <a:r>
              <a:rPr lang="en-US" sz="3919" dirty="0">
                <a:solidFill>
                  <a:srgbClr val="F2EE11"/>
                </a:solidFill>
                <a:latin typeface="Cabin Bold"/>
              </a:rPr>
              <a:t> </a:t>
            </a:r>
            <a:r>
              <a:rPr lang="en-US" sz="3919" dirty="0" err="1">
                <a:solidFill>
                  <a:srgbClr val="F2EE11"/>
                </a:solidFill>
                <a:latin typeface="Cabin Bold"/>
              </a:rPr>
              <a:t>hóa</a:t>
            </a:r>
            <a:r>
              <a:rPr lang="en-US" sz="3919" dirty="0">
                <a:solidFill>
                  <a:srgbClr val="F2EE11"/>
                </a:solidFill>
                <a:latin typeface="Cabin Bold"/>
              </a:rPr>
              <a:t>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63081" y="1700496"/>
            <a:ext cx="5277383" cy="229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47"/>
              </a:lnSpc>
            </a:pPr>
            <a:r>
              <a:rPr lang="en-US" sz="3319" dirty="0" err="1">
                <a:solidFill>
                  <a:srgbClr val="FFFFFF"/>
                </a:solidFill>
                <a:latin typeface="Cabin Bold"/>
              </a:rPr>
              <a:t>Đồ</a:t>
            </a:r>
            <a:r>
              <a:rPr lang="en-US" sz="3319" dirty="0">
                <a:solidFill>
                  <a:srgbClr val="FFFFFF"/>
                </a:solidFill>
                <a:latin typeface="Cabin Bold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Cabin Bold"/>
              </a:rPr>
              <a:t>thị</a:t>
            </a:r>
            <a:r>
              <a:rPr lang="en-US" sz="3319" dirty="0">
                <a:solidFill>
                  <a:srgbClr val="FFFFFF"/>
                </a:solidFill>
                <a:latin typeface="Cabin Bold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Cabin Bold"/>
              </a:rPr>
              <a:t>và</a:t>
            </a:r>
            <a:r>
              <a:rPr lang="en-US" sz="3319" dirty="0">
                <a:solidFill>
                  <a:srgbClr val="FFFFFF"/>
                </a:solidFill>
                <a:latin typeface="Cabin Bold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Cabin Bold"/>
              </a:rPr>
              <a:t>biểu</a:t>
            </a:r>
            <a:r>
              <a:rPr lang="en-US" sz="3319" dirty="0">
                <a:solidFill>
                  <a:srgbClr val="FFFFFF"/>
                </a:solidFill>
                <a:latin typeface="Cabin Bold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Cabin Bold"/>
              </a:rPr>
              <a:t>đồ</a:t>
            </a:r>
            <a:r>
              <a:rPr lang="en-US" sz="3319" dirty="0">
                <a:solidFill>
                  <a:srgbClr val="FFFFFF"/>
                </a:solidFill>
                <a:latin typeface="Cabin Bold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Cabin Bold"/>
              </a:rPr>
              <a:t>minh</a:t>
            </a:r>
            <a:r>
              <a:rPr lang="en-US" sz="3319" dirty="0">
                <a:solidFill>
                  <a:srgbClr val="FFFFFF"/>
                </a:solidFill>
                <a:latin typeface="Cabin Bold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Cabin Bold"/>
              </a:rPr>
              <a:t>họa</a:t>
            </a:r>
            <a:r>
              <a:rPr lang="en-US" sz="3319" dirty="0">
                <a:solidFill>
                  <a:srgbClr val="FFFFFF"/>
                </a:solidFill>
                <a:latin typeface="Cabin Bold"/>
              </a:rPr>
              <a:t> xu </a:t>
            </a:r>
            <a:r>
              <a:rPr lang="en-US" sz="3319" dirty="0" err="1">
                <a:solidFill>
                  <a:srgbClr val="FFFFFF"/>
                </a:solidFill>
                <a:latin typeface="Cabin Bold"/>
              </a:rPr>
              <a:t>hướng</a:t>
            </a:r>
            <a:r>
              <a:rPr lang="en-US" sz="3319" dirty="0">
                <a:solidFill>
                  <a:srgbClr val="FFFFFF"/>
                </a:solidFill>
                <a:latin typeface="Cabin Bold"/>
              </a:rPr>
              <a:t> FDI, </a:t>
            </a:r>
            <a:r>
              <a:rPr lang="en-US" sz="3319" dirty="0" err="1">
                <a:solidFill>
                  <a:srgbClr val="FFFFFF"/>
                </a:solidFill>
                <a:latin typeface="Cabin Bold"/>
              </a:rPr>
              <a:t>đầu</a:t>
            </a:r>
            <a:r>
              <a:rPr lang="en-US" sz="3319" dirty="0">
                <a:solidFill>
                  <a:srgbClr val="FFFFFF"/>
                </a:solidFill>
                <a:latin typeface="Cabin Bold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Cabin Bold"/>
              </a:rPr>
              <a:t>tư</a:t>
            </a:r>
            <a:r>
              <a:rPr lang="en-US" sz="3319" dirty="0">
                <a:solidFill>
                  <a:srgbClr val="FFFFFF"/>
                </a:solidFill>
                <a:latin typeface="Cabin Bold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Cabin Bold"/>
              </a:rPr>
              <a:t>theo</a:t>
            </a:r>
            <a:r>
              <a:rPr lang="en-US" sz="3319" dirty="0">
                <a:solidFill>
                  <a:srgbClr val="FFFFFF"/>
                </a:solidFill>
                <a:latin typeface="Cabin Bold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Cabin Bold"/>
              </a:rPr>
              <a:t>quốc</a:t>
            </a:r>
            <a:r>
              <a:rPr lang="en-US" sz="3319" dirty="0">
                <a:solidFill>
                  <a:srgbClr val="FFFFFF"/>
                </a:solidFill>
                <a:latin typeface="Cabin Bold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Cabin Bold"/>
              </a:rPr>
              <a:t>gia</a:t>
            </a:r>
            <a:r>
              <a:rPr lang="en-US" sz="3319" dirty="0">
                <a:solidFill>
                  <a:srgbClr val="FFFFFF"/>
                </a:solidFill>
                <a:latin typeface="Cabin Bold"/>
              </a:rPr>
              <a:t>, </a:t>
            </a:r>
            <a:r>
              <a:rPr lang="en-US" sz="3319" dirty="0" err="1">
                <a:solidFill>
                  <a:srgbClr val="FFFFFF"/>
                </a:solidFill>
                <a:latin typeface="Cabin Bold"/>
              </a:rPr>
              <a:t>phân</a:t>
            </a:r>
            <a:r>
              <a:rPr lang="en-US" sz="3319" dirty="0">
                <a:solidFill>
                  <a:srgbClr val="FFFFFF"/>
                </a:solidFill>
                <a:latin typeface="Cabin Bold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Cabin Bold"/>
              </a:rPr>
              <a:t>bổ</a:t>
            </a:r>
            <a:r>
              <a:rPr lang="en-US" sz="3319" dirty="0">
                <a:solidFill>
                  <a:srgbClr val="FFFFFF"/>
                </a:solidFill>
                <a:latin typeface="Cabin Bold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Cabin Bold"/>
              </a:rPr>
              <a:t>ngành</a:t>
            </a:r>
            <a:r>
              <a:rPr lang="en-US" sz="3319" dirty="0">
                <a:solidFill>
                  <a:srgbClr val="FFFFFF"/>
                </a:solidFill>
                <a:latin typeface="Cabin Bold"/>
              </a:rPr>
              <a:t>, v.v.</a:t>
            </a:r>
          </a:p>
          <a:p>
            <a:pPr algn="l">
              <a:lnSpc>
                <a:spcPts val="4647"/>
              </a:lnSpc>
              <a:spcBef>
                <a:spcPct val="0"/>
              </a:spcBef>
            </a:pPr>
            <a:endParaRPr lang="en-US" sz="3319" dirty="0">
              <a:solidFill>
                <a:srgbClr val="FFFFFF"/>
              </a:solidFill>
              <a:latin typeface="Cabin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360424" y="6118276"/>
            <a:ext cx="6492240" cy="655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7"/>
              </a:lnSpc>
              <a:spcBef>
                <a:spcPct val="0"/>
              </a:spcBef>
            </a:pPr>
            <a:r>
              <a:rPr lang="en-US" sz="3819">
                <a:solidFill>
                  <a:srgbClr val="BD0055"/>
                </a:solidFill>
                <a:latin typeface="Cabin Bold"/>
              </a:rPr>
              <a:t>2.Báo cáo/Trình bày cuối cùng: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354289" y="6887998"/>
            <a:ext cx="7131880" cy="171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47"/>
              </a:lnSpc>
              <a:spcBef>
                <a:spcPct val="0"/>
              </a:spcBef>
            </a:pPr>
            <a:r>
              <a:rPr lang="en-US" sz="3319">
                <a:solidFill>
                  <a:srgbClr val="2E2E2E"/>
                </a:solidFill>
                <a:latin typeface="Cabin Bold"/>
              </a:rPr>
              <a:t>Một tài liệu chi tiết hoặc bản trình bày slide tóm tắt phân tích, hiểu biết sâu sắc và phương pháp được sử dụng.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502795" y="9377101"/>
            <a:ext cx="359006" cy="53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000000"/>
                </a:solidFill>
                <a:latin typeface="Cabin Bold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4215" y="-244335"/>
            <a:ext cx="7304163" cy="10767876"/>
            <a:chOff x="0" y="0"/>
            <a:chExt cx="49132751" cy="72432033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8987970" cy="72287255"/>
            </a:xfrm>
            <a:custGeom>
              <a:avLst/>
              <a:gdLst/>
              <a:ahLst/>
              <a:cxnLst/>
              <a:rect l="l" t="t" r="r" b="b"/>
              <a:pathLst>
                <a:path w="48987970" h="72287255">
                  <a:moveTo>
                    <a:pt x="0" y="0"/>
                  </a:moveTo>
                  <a:lnTo>
                    <a:pt x="48987970" y="0"/>
                  </a:lnTo>
                  <a:lnTo>
                    <a:pt x="48987970" y="72287255"/>
                  </a:lnTo>
                  <a:lnTo>
                    <a:pt x="0" y="72287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9132750" cy="72432032"/>
            </a:xfrm>
            <a:custGeom>
              <a:avLst/>
              <a:gdLst/>
              <a:ahLst/>
              <a:cxnLst/>
              <a:rect l="l" t="t" r="r" b="b"/>
              <a:pathLst>
                <a:path w="49132750" h="72432032">
                  <a:moveTo>
                    <a:pt x="48987971" y="72287253"/>
                  </a:moveTo>
                  <a:lnTo>
                    <a:pt x="49132750" y="72287253"/>
                  </a:lnTo>
                  <a:lnTo>
                    <a:pt x="49132750" y="72432032"/>
                  </a:lnTo>
                  <a:lnTo>
                    <a:pt x="48987971" y="72432032"/>
                  </a:lnTo>
                  <a:lnTo>
                    <a:pt x="48987971" y="7228725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2287253"/>
                  </a:lnTo>
                  <a:lnTo>
                    <a:pt x="0" y="72287253"/>
                  </a:lnTo>
                  <a:lnTo>
                    <a:pt x="0" y="144780"/>
                  </a:lnTo>
                  <a:close/>
                  <a:moveTo>
                    <a:pt x="0" y="72287253"/>
                  </a:moveTo>
                  <a:lnTo>
                    <a:pt x="144780" y="72287253"/>
                  </a:lnTo>
                  <a:lnTo>
                    <a:pt x="144780" y="72432032"/>
                  </a:lnTo>
                  <a:lnTo>
                    <a:pt x="0" y="72432032"/>
                  </a:lnTo>
                  <a:lnTo>
                    <a:pt x="0" y="72287253"/>
                  </a:lnTo>
                  <a:close/>
                  <a:moveTo>
                    <a:pt x="48987971" y="144780"/>
                  </a:moveTo>
                  <a:lnTo>
                    <a:pt x="49132750" y="144780"/>
                  </a:lnTo>
                  <a:lnTo>
                    <a:pt x="49132750" y="72287253"/>
                  </a:lnTo>
                  <a:lnTo>
                    <a:pt x="48987971" y="72287253"/>
                  </a:lnTo>
                  <a:lnTo>
                    <a:pt x="48987971" y="144780"/>
                  </a:lnTo>
                  <a:close/>
                  <a:moveTo>
                    <a:pt x="144780" y="72287253"/>
                  </a:moveTo>
                  <a:lnTo>
                    <a:pt x="48987971" y="72287253"/>
                  </a:lnTo>
                  <a:lnTo>
                    <a:pt x="48987971" y="72432032"/>
                  </a:lnTo>
                  <a:lnTo>
                    <a:pt x="144780" y="72432032"/>
                  </a:lnTo>
                  <a:lnTo>
                    <a:pt x="144780" y="72287253"/>
                  </a:lnTo>
                  <a:close/>
                  <a:moveTo>
                    <a:pt x="48987971" y="0"/>
                  </a:moveTo>
                  <a:lnTo>
                    <a:pt x="49132750" y="0"/>
                  </a:lnTo>
                  <a:lnTo>
                    <a:pt x="49132750" y="144780"/>
                  </a:lnTo>
                  <a:lnTo>
                    <a:pt x="48987971" y="144780"/>
                  </a:lnTo>
                  <a:lnTo>
                    <a:pt x="4898797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8987971" y="0"/>
                  </a:lnTo>
                  <a:lnTo>
                    <a:pt x="4898797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A6CD7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6763180" cy="1381720"/>
            <a:chOff x="0" y="0"/>
            <a:chExt cx="9017574" cy="18422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4323" cy="1842293"/>
            </a:xfrm>
            <a:custGeom>
              <a:avLst/>
              <a:gdLst/>
              <a:ahLst/>
              <a:cxnLst/>
              <a:rect l="l" t="t" r="r" b="b"/>
              <a:pathLst>
                <a:path w="1574323" h="1842293">
                  <a:moveTo>
                    <a:pt x="0" y="0"/>
                  </a:moveTo>
                  <a:lnTo>
                    <a:pt x="1574323" y="0"/>
                  </a:lnTo>
                  <a:lnTo>
                    <a:pt x="1574323" y="1842293"/>
                  </a:lnTo>
                  <a:lnTo>
                    <a:pt x="0" y="1842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2103061" y="451270"/>
              <a:ext cx="6914513" cy="939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75"/>
                </a:lnSpc>
              </a:pPr>
              <a:r>
                <a:rPr lang="en-US" sz="4645">
                  <a:solidFill>
                    <a:srgbClr val="2E2E2E"/>
                  </a:solidFill>
                  <a:latin typeface="Cabin Bold"/>
                </a:rPr>
                <a:t>OUT PUT :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704806" y="1400770"/>
            <a:ext cx="324612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 rot="-10800000">
            <a:off x="285654" y="3757261"/>
            <a:ext cx="5236007" cy="855054"/>
          </a:xfrm>
          <a:custGeom>
            <a:avLst/>
            <a:gdLst/>
            <a:ahLst/>
            <a:cxnLst/>
            <a:rect l="l" t="t" r="r" b="b"/>
            <a:pathLst>
              <a:path w="5236007" h="855054">
                <a:moveTo>
                  <a:pt x="0" y="0"/>
                </a:moveTo>
                <a:lnTo>
                  <a:pt x="5236007" y="0"/>
                </a:lnTo>
                <a:lnTo>
                  <a:pt x="5236007" y="855054"/>
                </a:lnTo>
                <a:lnTo>
                  <a:pt x="0" y="855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512025" y="3887931"/>
            <a:ext cx="877803" cy="593714"/>
          </a:xfrm>
          <a:custGeom>
            <a:avLst/>
            <a:gdLst/>
            <a:ahLst/>
            <a:cxnLst/>
            <a:rect l="l" t="t" r="r" b="b"/>
            <a:pathLst>
              <a:path w="877803" h="593714">
                <a:moveTo>
                  <a:pt x="0" y="0"/>
                </a:moveTo>
                <a:lnTo>
                  <a:pt x="877802" y="0"/>
                </a:lnTo>
                <a:lnTo>
                  <a:pt x="877802" y="593714"/>
                </a:lnTo>
                <a:lnTo>
                  <a:pt x="0" y="593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9434251"/>
            <a:ext cx="852749" cy="852749"/>
          </a:xfrm>
          <a:custGeom>
            <a:avLst/>
            <a:gdLst/>
            <a:ahLst/>
            <a:cxnLst/>
            <a:rect l="l" t="t" r="r" b="b"/>
            <a:pathLst>
              <a:path w="852749" h="852749">
                <a:moveTo>
                  <a:pt x="0" y="0"/>
                </a:moveTo>
                <a:lnTo>
                  <a:pt x="852749" y="0"/>
                </a:lnTo>
                <a:lnTo>
                  <a:pt x="852749" y="852749"/>
                </a:lnTo>
                <a:lnTo>
                  <a:pt x="0" y="8527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674858" y="5401426"/>
            <a:ext cx="1306015" cy="1306015"/>
          </a:xfrm>
          <a:custGeom>
            <a:avLst/>
            <a:gdLst/>
            <a:ahLst/>
            <a:cxnLst/>
            <a:rect l="l" t="t" r="r" b="b"/>
            <a:pathLst>
              <a:path w="1306015" h="1306015">
                <a:moveTo>
                  <a:pt x="0" y="0"/>
                </a:moveTo>
                <a:lnTo>
                  <a:pt x="1306016" y="0"/>
                </a:lnTo>
                <a:lnTo>
                  <a:pt x="1306016" y="1306015"/>
                </a:lnTo>
                <a:lnTo>
                  <a:pt x="0" y="13060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4675233" y="8115732"/>
            <a:ext cx="3521125" cy="1088303"/>
          </a:xfrm>
          <a:custGeom>
            <a:avLst/>
            <a:gdLst/>
            <a:ahLst/>
            <a:cxnLst/>
            <a:rect l="l" t="t" r="r" b="b"/>
            <a:pathLst>
              <a:path w="3521125" h="1088303">
                <a:moveTo>
                  <a:pt x="0" y="0"/>
                </a:moveTo>
                <a:lnTo>
                  <a:pt x="3521126" y="0"/>
                </a:lnTo>
                <a:lnTo>
                  <a:pt x="3521126" y="1088303"/>
                </a:lnTo>
                <a:lnTo>
                  <a:pt x="0" y="10883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838881" y="9075227"/>
            <a:ext cx="1286383" cy="1211773"/>
          </a:xfrm>
          <a:custGeom>
            <a:avLst/>
            <a:gdLst/>
            <a:ahLst/>
            <a:cxnLst/>
            <a:rect l="l" t="t" r="r" b="b"/>
            <a:pathLst>
              <a:path w="1286383" h="1211773">
                <a:moveTo>
                  <a:pt x="0" y="0"/>
                </a:moveTo>
                <a:lnTo>
                  <a:pt x="1286383" y="0"/>
                </a:lnTo>
                <a:lnTo>
                  <a:pt x="1286383" y="1211773"/>
                </a:lnTo>
                <a:lnTo>
                  <a:pt x="0" y="12117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5400000">
            <a:off x="-736800" y="7177645"/>
            <a:ext cx="1132793" cy="1193556"/>
          </a:xfrm>
          <a:custGeom>
            <a:avLst/>
            <a:gdLst/>
            <a:ahLst/>
            <a:cxnLst/>
            <a:rect l="l" t="t" r="r" b="b"/>
            <a:pathLst>
              <a:path w="1132793" h="1193556">
                <a:moveTo>
                  <a:pt x="0" y="0"/>
                </a:moveTo>
                <a:lnTo>
                  <a:pt x="1132793" y="0"/>
                </a:lnTo>
                <a:lnTo>
                  <a:pt x="1132793" y="1193556"/>
                </a:lnTo>
                <a:lnTo>
                  <a:pt x="0" y="11935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700" y="2227870"/>
            <a:ext cx="1039177" cy="871020"/>
          </a:xfrm>
          <a:custGeom>
            <a:avLst/>
            <a:gdLst/>
            <a:ahLst/>
            <a:cxnLst/>
            <a:rect l="l" t="t" r="r" b="b"/>
            <a:pathLst>
              <a:path w="1039177" h="871020">
                <a:moveTo>
                  <a:pt x="0" y="0"/>
                </a:moveTo>
                <a:lnTo>
                  <a:pt x="1039177" y="0"/>
                </a:lnTo>
                <a:lnTo>
                  <a:pt x="1039177" y="871019"/>
                </a:lnTo>
                <a:lnTo>
                  <a:pt x="0" y="8710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125264" y="2227870"/>
            <a:ext cx="1039177" cy="871020"/>
          </a:xfrm>
          <a:custGeom>
            <a:avLst/>
            <a:gdLst/>
            <a:ahLst/>
            <a:cxnLst/>
            <a:rect l="l" t="t" r="r" b="b"/>
            <a:pathLst>
              <a:path w="1039177" h="871020">
                <a:moveTo>
                  <a:pt x="0" y="0"/>
                </a:moveTo>
                <a:lnTo>
                  <a:pt x="1039178" y="0"/>
                </a:lnTo>
                <a:lnTo>
                  <a:pt x="1039178" y="871019"/>
                </a:lnTo>
                <a:lnTo>
                  <a:pt x="0" y="87101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5400000">
            <a:off x="13286263" y="4401270"/>
            <a:ext cx="8665501" cy="1244681"/>
          </a:xfrm>
          <a:custGeom>
            <a:avLst/>
            <a:gdLst/>
            <a:ahLst/>
            <a:cxnLst/>
            <a:rect l="l" t="t" r="r" b="b"/>
            <a:pathLst>
              <a:path w="8665501" h="1244681">
                <a:moveTo>
                  <a:pt x="0" y="0"/>
                </a:moveTo>
                <a:lnTo>
                  <a:pt x="8665501" y="0"/>
                </a:lnTo>
                <a:lnTo>
                  <a:pt x="8665501" y="1244681"/>
                </a:lnTo>
                <a:lnTo>
                  <a:pt x="0" y="124468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913553" y="4184788"/>
            <a:ext cx="1135197" cy="940447"/>
          </a:xfrm>
          <a:custGeom>
            <a:avLst/>
            <a:gdLst/>
            <a:ahLst/>
            <a:cxnLst/>
            <a:rect l="l" t="t" r="r" b="b"/>
            <a:pathLst>
              <a:path w="1135197" h="940447">
                <a:moveTo>
                  <a:pt x="0" y="0"/>
                </a:moveTo>
                <a:lnTo>
                  <a:pt x="1135197" y="0"/>
                </a:lnTo>
                <a:lnTo>
                  <a:pt x="1135197" y="940447"/>
                </a:lnTo>
                <a:lnTo>
                  <a:pt x="0" y="94044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515475" y="4184788"/>
            <a:ext cx="1122670" cy="796075"/>
          </a:xfrm>
          <a:custGeom>
            <a:avLst/>
            <a:gdLst/>
            <a:ahLst/>
            <a:cxnLst/>
            <a:rect l="l" t="t" r="r" b="b"/>
            <a:pathLst>
              <a:path w="1122670" h="796075">
                <a:moveTo>
                  <a:pt x="0" y="0"/>
                </a:moveTo>
                <a:lnTo>
                  <a:pt x="1122670" y="0"/>
                </a:lnTo>
                <a:lnTo>
                  <a:pt x="1122670" y="796075"/>
                </a:lnTo>
                <a:lnTo>
                  <a:pt x="0" y="79607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826317" y="2938595"/>
            <a:ext cx="6170356" cy="3960726"/>
            <a:chOff x="0" y="0"/>
            <a:chExt cx="1625114" cy="104315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25114" cy="1043154"/>
            </a:xfrm>
            <a:custGeom>
              <a:avLst/>
              <a:gdLst/>
              <a:ahLst/>
              <a:cxnLst/>
              <a:rect l="l" t="t" r="r" b="b"/>
              <a:pathLst>
                <a:path w="1625114" h="1043154">
                  <a:moveTo>
                    <a:pt x="63989" y="0"/>
                  </a:moveTo>
                  <a:lnTo>
                    <a:pt x="1561125" y="0"/>
                  </a:lnTo>
                  <a:cubicBezTo>
                    <a:pt x="1578096" y="0"/>
                    <a:pt x="1594372" y="6742"/>
                    <a:pt x="1606372" y="18742"/>
                  </a:cubicBezTo>
                  <a:cubicBezTo>
                    <a:pt x="1618372" y="30742"/>
                    <a:pt x="1625114" y="47018"/>
                    <a:pt x="1625114" y="63989"/>
                  </a:cubicBezTo>
                  <a:lnTo>
                    <a:pt x="1625114" y="979165"/>
                  </a:lnTo>
                  <a:cubicBezTo>
                    <a:pt x="1625114" y="996136"/>
                    <a:pt x="1618372" y="1012412"/>
                    <a:pt x="1606372" y="1024412"/>
                  </a:cubicBezTo>
                  <a:cubicBezTo>
                    <a:pt x="1594372" y="1036413"/>
                    <a:pt x="1578096" y="1043154"/>
                    <a:pt x="1561125" y="1043154"/>
                  </a:cubicBezTo>
                  <a:lnTo>
                    <a:pt x="63989" y="1043154"/>
                  </a:lnTo>
                  <a:cubicBezTo>
                    <a:pt x="47018" y="1043154"/>
                    <a:pt x="30742" y="1036413"/>
                    <a:pt x="18742" y="1024412"/>
                  </a:cubicBezTo>
                  <a:cubicBezTo>
                    <a:pt x="6742" y="1012412"/>
                    <a:pt x="0" y="996136"/>
                    <a:pt x="0" y="979165"/>
                  </a:cubicBezTo>
                  <a:lnTo>
                    <a:pt x="0" y="63989"/>
                  </a:lnTo>
                  <a:cubicBezTo>
                    <a:pt x="0" y="47018"/>
                    <a:pt x="6742" y="30742"/>
                    <a:pt x="18742" y="18742"/>
                  </a:cubicBezTo>
                  <a:cubicBezTo>
                    <a:pt x="30742" y="6742"/>
                    <a:pt x="47018" y="0"/>
                    <a:pt x="63989" y="0"/>
                  </a:cubicBezTo>
                  <a:close/>
                </a:path>
              </a:pathLst>
            </a:custGeom>
            <a:solidFill>
              <a:srgbClr val="2169A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625114" cy="1090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733888" y="3154694"/>
            <a:ext cx="747264" cy="74726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A5E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733888" y="5593306"/>
            <a:ext cx="747264" cy="74726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46135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6979948" y="9356361"/>
            <a:ext cx="1008529" cy="1008529"/>
          </a:xfrm>
          <a:custGeom>
            <a:avLst/>
            <a:gdLst/>
            <a:ahLst/>
            <a:cxnLst/>
            <a:rect l="l" t="t" r="r" b="b"/>
            <a:pathLst>
              <a:path w="1008529" h="1008529">
                <a:moveTo>
                  <a:pt x="0" y="0"/>
                </a:moveTo>
                <a:lnTo>
                  <a:pt x="1008528" y="0"/>
                </a:lnTo>
                <a:lnTo>
                  <a:pt x="1008528" y="1008529"/>
                </a:lnTo>
                <a:lnTo>
                  <a:pt x="0" y="100852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7597140" y="0"/>
            <a:ext cx="690860" cy="690860"/>
          </a:xfrm>
          <a:custGeom>
            <a:avLst/>
            <a:gdLst/>
            <a:ahLst/>
            <a:cxnLst/>
            <a:rect l="l" t="t" r="r" b="b"/>
            <a:pathLst>
              <a:path w="690860" h="690860">
                <a:moveTo>
                  <a:pt x="0" y="0"/>
                </a:moveTo>
                <a:lnTo>
                  <a:pt x="690860" y="0"/>
                </a:lnTo>
                <a:lnTo>
                  <a:pt x="690860" y="690860"/>
                </a:lnTo>
                <a:lnTo>
                  <a:pt x="0" y="69086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682050" y="3692731"/>
            <a:ext cx="2443215" cy="919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7"/>
              </a:lnSpc>
              <a:spcBef>
                <a:spcPct val="0"/>
              </a:spcBef>
            </a:pPr>
            <a:r>
              <a:rPr lang="en-US" sz="5419">
                <a:solidFill>
                  <a:srgbClr val="2E2E2E"/>
                </a:solidFill>
                <a:latin typeface="Cabin Bold"/>
              </a:rPr>
              <a:t>ĐẦU RA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879373" y="3050008"/>
            <a:ext cx="5844010" cy="73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  <a:spcBef>
                <a:spcPct val="0"/>
              </a:spcBef>
            </a:pPr>
            <a:r>
              <a:rPr lang="en-US" sz="4319">
                <a:solidFill>
                  <a:srgbClr val="F2EE11"/>
                </a:solidFill>
                <a:latin typeface="Roboto Mono Bold"/>
              </a:rPr>
              <a:t>3.Kho lưu trữ mã: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101452" y="4058015"/>
            <a:ext cx="5621930" cy="261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07"/>
              </a:lnSpc>
              <a:spcBef>
                <a:spcPct val="0"/>
              </a:spcBef>
            </a:pPr>
            <a:r>
              <a:rPr lang="en-US" sz="3719">
                <a:solidFill>
                  <a:srgbClr val="3FFF8C"/>
                </a:solidFill>
                <a:latin typeface="Cabin Bold"/>
              </a:rPr>
              <a:t>Một cơ sở mã được ghi chép đầy đủ được lưu trữ trên nền tảng Giống như GitHub/Gdrive/Onedrive....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578628" y="9387392"/>
            <a:ext cx="368877" cy="53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000000"/>
                </a:solidFill>
                <a:latin typeface="Cabin Bold"/>
              </a:rPr>
              <a:t>16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74602"/>
            <a:ext cx="7732042" cy="2987946"/>
            <a:chOff x="0" y="0"/>
            <a:chExt cx="2036423" cy="7869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36423" cy="786949"/>
            </a:xfrm>
            <a:custGeom>
              <a:avLst/>
              <a:gdLst/>
              <a:ahLst/>
              <a:cxnLst/>
              <a:rect l="l" t="t" r="r" b="b"/>
              <a:pathLst>
                <a:path w="2036423" h="786949">
                  <a:moveTo>
                    <a:pt x="51065" y="0"/>
                  </a:moveTo>
                  <a:lnTo>
                    <a:pt x="1985357" y="0"/>
                  </a:lnTo>
                  <a:cubicBezTo>
                    <a:pt x="2013560" y="0"/>
                    <a:pt x="2036423" y="22863"/>
                    <a:pt x="2036423" y="51065"/>
                  </a:cubicBezTo>
                  <a:lnTo>
                    <a:pt x="2036423" y="735884"/>
                  </a:lnTo>
                  <a:cubicBezTo>
                    <a:pt x="2036423" y="764086"/>
                    <a:pt x="2013560" y="786949"/>
                    <a:pt x="1985357" y="786949"/>
                  </a:cubicBezTo>
                  <a:lnTo>
                    <a:pt x="51065" y="786949"/>
                  </a:lnTo>
                  <a:cubicBezTo>
                    <a:pt x="22863" y="786949"/>
                    <a:pt x="0" y="764086"/>
                    <a:pt x="0" y="735884"/>
                  </a:cubicBezTo>
                  <a:lnTo>
                    <a:pt x="0" y="51065"/>
                  </a:lnTo>
                  <a:cubicBezTo>
                    <a:pt x="0" y="22863"/>
                    <a:pt x="22863" y="0"/>
                    <a:pt x="5106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36423" cy="834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6087932"/>
            <a:ext cx="14785793" cy="1175183"/>
            <a:chOff x="0" y="0"/>
            <a:chExt cx="3894201" cy="3095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94201" cy="309513"/>
            </a:xfrm>
            <a:custGeom>
              <a:avLst/>
              <a:gdLst/>
              <a:ahLst/>
              <a:cxnLst/>
              <a:rect l="l" t="t" r="r" b="b"/>
              <a:pathLst>
                <a:path w="3894201" h="309513">
                  <a:moveTo>
                    <a:pt x="26704" y="0"/>
                  </a:moveTo>
                  <a:lnTo>
                    <a:pt x="3867497" y="0"/>
                  </a:lnTo>
                  <a:cubicBezTo>
                    <a:pt x="3874579" y="0"/>
                    <a:pt x="3881371" y="2813"/>
                    <a:pt x="3886379" y="7821"/>
                  </a:cubicBezTo>
                  <a:cubicBezTo>
                    <a:pt x="3891387" y="12829"/>
                    <a:pt x="3894201" y="19622"/>
                    <a:pt x="3894201" y="26704"/>
                  </a:cubicBezTo>
                  <a:lnTo>
                    <a:pt x="3894201" y="282809"/>
                  </a:lnTo>
                  <a:cubicBezTo>
                    <a:pt x="3894201" y="289892"/>
                    <a:pt x="3891387" y="296684"/>
                    <a:pt x="3886379" y="301692"/>
                  </a:cubicBezTo>
                  <a:cubicBezTo>
                    <a:pt x="3881371" y="306700"/>
                    <a:pt x="3874579" y="309513"/>
                    <a:pt x="3867497" y="309513"/>
                  </a:cubicBezTo>
                  <a:lnTo>
                    <a:pt x="26704" y="309513"/>
                  </a:lnTo>
                  <a:cubicBezTo>
                    <a:pt x="19622" y="309513"/>
                    <a:pt x="12829" y="306700"/>
                    <a:pt x="7821" y="301692"/>
                  </a:cubicBezTo>
                  <a:cubicBezTo>
                    <a:pt x="2813" y="296684"/>
                    <a:pt x="0" y="289892"/>
                    <a:pt x="0" y="282809"/>
                  </a:cubicBezTo>
                  <a:lnTo>
                    <a:pt x="0" y="26704"/>
                  </a:lnTo>
                  <a:cubicBezTo>
                    <a:pt x="0" y="19622"/>
                    <a:pt x="2813" y="12829"/>
                    <a:pt x="7821" y="7821"/>
                  </a:cubicBezTo>
                  <a:cubicBezTo>
                    <a:pt x="12829" y="2813"/>
                    <a:pt x="19622" y="0"/>
                    <a:pt x="2670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894201" cy="357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25750" y="274602"/>
            <a:ext cx="2324100" cy="723900"/>
            <a:chOff x="0" y="0"/>
            <a:chExt cx="612109" cy="1906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2109" cy="190657"/>
            </a:xfrm>
            <a:custGeom>
              <a:avLst/>
              <a:gdLst/>
              <a:ahLst/>
              <a:cxnLst/>
              <a:rect l="l" t="t" r="r" b="b"/>
              <a:pathLst>
                <a:path w="612109" h="190657">
                  <a:moveTo>
                    <a:pt x="95328" y="0"/>
                  </a:moveTo>
                  <a:lnTo>
                    <a:pt x="516780" y="0"/>
                  </a:lnTo>
                  <a:cubicBezTo>
                    <a:pt x="569429" y="0"/>
                    <a:pt x="612109" y="42680"/>
                    <a:pt x="612109" y="95328"/>
                  </a:cubicBezTo>
                  <a:lnTo>
                    <a:pt x="612109" y="95328"/>
                  </a:lnTo>
                  <a:cubicBezTo>
                    <a:pt x="612109" y="147977"/>
                    <a:pt x="569429" y="190657"/>
                    <a:pt x="516780" y="190657"/>
                  </a:cubicBezTo>
                  <a:lnTo>
                    <a:pt x="95328" y="190657"/>
                  </a:lnTo>
                  <a:cubicBezTo>
                    <a:pt x="42680" y="190657"/>
                    <a:pt x="0" y="147977"/>
                    <a:pt x="0" y="95328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231F1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12109" cy="238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r>
                <a:rPr lang="en-US" sz="2255">
                  <a:solidFill>
                    <a:srgbClr val="FFFFFF"/>
                  </a:solidFill>
                  <a:latin typeface="Cabin Bold"/>
                </a:rPr>
                <a:t>BONUS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0" y="971550"/>
            <a:ext cx="7369752" cy="1635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FFFFFF"/>
                </a:solidFill>
                <a:latin typeface="Roboto Mono Bold"/>
              </a:rPr>
              <a:t>import</a:t>
            </a:r>
            <a:r>
              <a:rPr lang="en-US" sz="3119">
                <a:solidFill>
                  <a:srgbClr val="0A5EFF"/>
                </a:solidFill>
                <a:latin typeface="Roboto Mono Bold"/>
              </a:rPr>
              <a:t> </a:t>
            </a:r>
            <a:r>
              <a:rPr lang="en-US" sz="3119">
                <a:solidFill>
                  <a:srgbClr val="FFFFFF"/>
                </a:solidFill>
                <a:latin typeface="Roboto Mono Bold"/>
              </a:rPr>
              <a:t>matplotlib.pyplot as plt</a:t>
            </a:r>
          </a:p>
          <a:p>
            <a:pPr algn="l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FFFFFF"/>
                </a:solidFill>
                <a:latin typeface="Roboto Mono Bold"/>
              </a:rPr>
              <a:t>import pandas as pd</a:t>
            </a:r>
          </a:p>
          <a:p>
            <a:pPr algn="l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FFFFFF"/>
                </a:solidFill>
                <a:latin typeface="Roboto Mono Bold"/>
              </a:rPr>
              <a:t>import numpy as np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6497671"/>
            <a:ext cx="14785793" cy="474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6"/>
              </a:lnSpc>
              <a:spcBef>
                <a:spcPct val="0"/>
              </a:spcBef>
            </a:pPr>
            <a:r>
              <a:rPr lang="en-US" sz="2754">
                <a:solidFill>
                  <a:srgbClr val="F2EE11"/>
                </a:solidFill>
                <a:latin typeface="Roboto Mono Bold"/>
              </a:rPr>
              <a:t>df = pd.read_csv('Fdi_country_partners_vi (1).csv',encoding='utf-8')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1662" y="550896"/>
            <a:ext cx="11494601" cy="1352051"/>
            <a:chOff x="0" y="0"/>
            <a:chExt cx="3027385" cy="3560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7385" cy="356096"/>
            </a:xfrm>
            <a:custGeom>
              <a:avLst/>
              <a:gdLst/>
              <a:ahLst/>
              <a:cxnLst/>
              <a:rect l="l" t="t" r="r" b="b"/>
              <a:pathLst>
                <a:path w="3027385" h="356096">
                  <a:moveTo>
                    <a:pt x="34350" y="0"/>
                  </a:moveTo>
                  <a:lnTo>
                    <a:pt x="2993035" y="0"/>
                  </a:lnTo>
                  <a:cubicBezTo>
                    <a:pt x="3012006" y="0"/>
                    <a:pt x="3027385" y="15379"/>
                    <a:pt x="3027385" y="34350"/>
                  </a:cubicBezTo>
                  <a:lnTo>
                    <a:pt x="3027385" y="321746"/>
                  </a:lnTo>
                  <a:cubicBezTo>
                    <a:pt x="3027385" y="340717"/>
                    <a:pt x="3012006" y="356096"/>
                    <a:pt x="2993035" y="356096"/>
                  </a:cubicBezTo>
                  <a:lnTo>
                    <a:pt x="34350" y="356096"/>
                  </a:lnTo>
                  <a:cubicBezTo>
                    <a:pt x="25240" y="356096"/>
                    <a:pt x="16503" y="352477"/>
                    <a:pt x="10061" y="346035"/>
                  </a:cubicBezTo>
                  <a:cubicBezTo>
                    <a:pt x="3619" y="339593"/>
                    <a:pt x="0" y="330856"/>
                    <a:pt x="0" y="321746"/>
                  </a:cubicBezTo>
                  <a:lnTo>
                    <a:pt x="0" y="34350"/>
                  </a:lnTo>
                  <a:cubicBezTo>
                    <a:pt x="0" y="25240"/>
                    <a:pt x="3619" y="16503"/>
                    <a:pt x="10061" y="10061"/>
                  </a:cubicBezTo>
                  <a:cubicBezTo>
                    <a:pt x="16503" y="3619"/>
                    <a:pt x="25240" y="0"/>
                    <a:pt x="34350" y="0"/>
                  </a:cubicBezTo>
                  <a:close/>
                </a:path>
              </a:pathLst>
            </a:custGeom>
            <a:solidFill>
              <a:srgbClr val="0304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27385" cy="403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4638675"/>
            <a:ext cx="11334750" cy="1009650"/>
            <a:chOff x="0" y="0"/>
            <a:chExt cx="2985284" cy="2659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85284" cy="265916"/>
            </a:xfrm>
            <a:custGeom>
              <a:avLst/>
              <a:gdLst/>
              <a:ahLst/>
              <a:cxnLst/>
              <a:rect l="l" t="t" r="r" b="b"/>
              <a:pathLst>
                <a:path w="2985284" h="265916">
                  <a:moveTo>
                    <a:pt x="34834" y="0"/>
                  </a:moveTo>
                  <a:lnTo>
                    <a:pt x="2950450" y="0"/>
                  </a:lnTo>
                  <a:cubicBezTo>
                    <a:pt x="2959688" y="0"/>
                    <a:pt x="2968548" y="3670"/>
                    <a:pt x="2975081" y="10203"/>
                  </a:cubicBezTo>
                  <a:cubicBezTo>
                    <a:pt x="2981614" y="16735"/>
                    <a:pt x="2985284" y="25596"/>
                    <a:pt x="2985284" y="34834"/>
                  </a:cubicBezTo>
                  <a:lnTo>
                    <a:pt x="2985284" y="231082"/>
                  </a:lnTo>
                  <a:cubicBezTo>
                    <a:pt x="2985284" y="240320"/>
                    <a:pt x="2981614" y="249181"/>
                    <a:pt x="2975081" y="255713"/>
                  </a:cubicBezTo>
                  <a:cubicBezTo>
                    <a:pt x="2968548" y="262246"/>
                    <a:pt x="2959688" y="265916"/>
                    <a:pt x="2950450" y="265916"/>
                  </a:cubicBezTo>
                  <a:lnTo>
                    <a:pt x="34834" y="265916"/>
                  </a:lnTo>
                  <a:cubicBezTo>
                    <a:pt x="25596" y="265916"/>
                    <a:pt x="16735" y="262246"/>
                    <a:pt x="10203" y="255713"/>
                  </a:cubicBezTo>
                  <a:cubicBezTo>
                    <a:pt x="3670" y="249181"/>
                    <a:pt x="0" y="240320"/>
                    <a:pt x="0" y="231082"/>
                  </a:cubicBezTo>
                  <a:lnTo>
                    <a:pt x="0" y="34834"/>
                  </a:lnTo>
                  <a:cubicBezTo>
                    <a:pt x="0" y="25596"/>
                    <a:pt x="3670" y="16735"/>
                    <a:pt x="10203" y="10203"/>
                  </a:cubicBezTo>
                  <a:cubicBezTo>
                    <a:pt x="16735" y="3670"/>
                    <a:pt x="25596" y="0"/>
                    <a:pt x="34834" y="0"/>
                  </a:cubicBezTo>
                  <a:close/>
                </a:path>
              </a:pathLst>
            </a:custGeom>
            <a:solidFill>
              <a:srgbClr val="03040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985284" cy="313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5906827"/>
            <a:ext cx="16063618" cy="3231528"/>
            <a:chOff x="0" y="0"/>
            <a:chExt cx="4230747" cy="8511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30747" cy="851102"/>
            </a:xfrm>
            <a:custGeom>
              <a:avLst/>
              <a:gdLst/>
              <a:ahLst/>
              <a:cxnLst/>
              <a:rect l="l" t="t" r="r" b="b"/>
              <a:pathLst>
                <a:path w="4230747" h="851102">
                  <a:moveTo>
                    <a:pt x="24580" y="0"/>
                  </a:moveTo>
                  <a:lnTo>
                    <a:pt x="4206168" y="0"/>
                  </a:lnTo>
                  <a:cubicBezTo>
                    <a:pt x="4212687" y="0"/>
                    <a:pt x="4218939" y="2590"/>
                    <a:pt x="4223548" y="7199"/>
                  </a:cubicBezTo>
                  <a:cubicBezTo>
                    <a:pt x="4228157" y="11809"/>
                    <a:pt x="4230747" y="18061"/>
                    <a:pt x="4230747" y="24580"/>
                  </a:cubicBezTo>
                  <a:lnTo>
                    <a:pt x="4230747" y="826523"/>
                  </a:lnTo>
                  <a:cubicBezTo>
                    <a:pt x="4230747" y="840097"/>
                    <a:pt x="4219742" y="851102"/>
                    <a:pt x="4206168" y="851102"/>
                  </a:cubicBezTo>
                  <a:lnTo>
                    <a:pt x="24580" y="851102"/>
                  </a:lnTo>
                  <a:cubicBezTo>
                    <a:pt x="11005" y="851102"/>
                    <a:pt x="0" y="840097"/>
                    <a:pt x="0" y="826523"/>
                  </a:cubicBezTo>
                  <a:lnTo>
                    <a:pt x="0" y="24580"/>
                  </a:lnTo>
                  <a:cubicBezTo>
                    <a:pt x="0" y="11005"/>
                    <a:pt x="11005" y="0"/>
                    <a:pt x="24580" y="0"/>
                  </a:cubicBezTo>
                  <a:close/>
                </a:path>
              </a:pathLst>
            </a:custGeom>
            <a:solidFill>
              <a:srgbClr val="04613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230747" cy="898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744938" y="213690"/>
            <a:ext cx="2209800" cy="674413"/>
            <a:chOff x="0" y="0"/>
            <a:chExt cx="582005" cy="1776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82005" cy="177623"/>
            </a:xfrm>
            <a:custGeom>
              <a:avLst/>
              <a:gdLst/>
              <a:ahLst/>
              <a:cxnLst/>
              <a:rect l="l" t="t" r="r" b="b"/>
              <a:pathLst>
                <a:path w="582005" h="177623">
                  <a:moveTo>
                    <a:pt x="88812" y="0"/>
                  </a:moveTo>
                  <a:lnTo>
                    <a:pt x="493193" y="0"/>
                  </a:lnTo>
                  <a:cubicBezTo>
                    <a:pt x="542243" y="0"/>
                    <a:pt x="582005" y="39762"/>
                    <a:pt x="582005" y="88812"/>
                  </a:cubicBezTo>
                  <a:lnTo>
                    <a:pt x="582005" y="88812"/>
                  </a:lnTo>
                  <a:cubicBezTo>
                    <a:pt x="582005" y="112366"/>
                    <a:pt x="572648" y="134955"/>
                    <a:pt x="555993" y="151611"/>
                  </a:cubicBezTo>
                  <a:cubicBezTo>
                    <a:pt x="539337" y="168266"/>
                    <a:pt x="516748" y="177623"/>
                    <a:pt x="493193" y="177623"/>
                  </a:cubicBezTo>
                  <a:lnTo>
                    <a:pt x="88812" y="177623"/>
                  </a:lnTo>
                  <a:cubicBezTo>
                    <a:pt x="39762" y="177623"/>
                    <a:pt x="0" y="137861"/>
                    <a:pt x="0" y="88812"/>
                  </a:cubicBezTo>
                  <a:lnTo>
                    <a:pt x="0" y="88812"/>
                  </a:lnTo>
                  <a:cubicBezTo>
                    <a:pt x="0" y="39762"/>
                    <a:pt x="39762" y="0"/>
                    <a:pt x="88812" y="0"/>
                  </a:cubicBezTo>
                  <a:close/>
                </a:path>
              </a:pathLst>
            </a:custGeom>
            <a:solidFill>
              <a:srgbClr val="006B3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82005" cy="234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57"/>
                </a:lnSpc>
              </a:pPr>
              <a:r>
                <a:rPr lang="en-US" sz="2755">
                  <a:solidFill>
                    <a:srgbClr val="FFFFFF"/>
                  </a:solidFill>
                  <a:latin typeface="Cabin Bold"/>
                </a:rPr>
                <a:t>BONUS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83324" y="657010"/>
            <a:ext cx="11123013" cy="1082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F2EE11"/>
                </a:solidFill>
                <a:latin typeface="Roboto Mono Bold"/>
              </a:rPr>
              <a:t>df_clean.fillna(value=0, inplace=True)</a:t>
            </a:r>
          </a:p>
          <a:p>
            <a:pPr algn="l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F2EE11"/>
                </a:solidFill>
                <a:latin typeface="Roboto Mono Bold"/>
              </a:rPr>
              <a:t>df_clean.replace(' -   ', 0, inplace=True)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456882" y="4874575"/>
            <a:ext cx="12248513" cy="48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0"/>
              </a:lnSpc>
              <a:spcBef>
                <a:spcPct val="0"/>
              </a:spcBef>
            </a:pPr>
            <a:r>
              <a:rPr lang="en-US" sz="2822">
                <a:solidFill>
                  <a:srgbClr val="FFFFFF"/>
                </a:solidFill>
                <a:latin typeface="Roboto Mono Bold"/>
              </a:rPr>
              <a:t>df_clean = pd.to_numeric(df_clean, errors='coerce')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0" y="6619119"/>
            <a:ext cx="16063618" cy="174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2556" lvl="1" indent="-361278" algn="l">
              <a:lnSpc>
                <a:spcPts val="4685"/>
              </a:lnSpc>
              <a:buFont typeface="Arial"/>
              <a:buChar char="•"/>
            </a:pPr>
            <a:r>
              <a:rPr lang="en-US" sz="3346">
                <a:solidFill>
                  <a:srgbClr val="FFFFFF"/>
                </a:solidFill>
                <a:latin typeface="Cabin"/>
              </a:rPr>
              <a:t>Đây là phương thức của thư viện pandas để chuyển đổi giá trị của cột thành dữ liệu số.</a:t>
            </a:r>
          </a:p>
          <a:p>
            <a:pPr marL="722556" lvl="1" indent="-361278" algn="l">
              <a:lnSpc>
                <a:spcPts val="4685"/>
              </a:lnSpc>
              <a:buFont typeface="Arial"/>
              <a:buChar char="•"/>
            </a:pPr>
            <a:r>
              <a:rPr lang="en-US" sz="3346">
                <a:solidFill>
                  <a:srgbClr val="FFFFFF"/>
                </a:solidFill>
                <a:latin typeface="Cabin"/>
              </a:rPr>
              <a:t>Trong trường hợp này  , chúng ta sử dụng </a:t>
            </a:r>
            <a:r>
              <a:rPr lang="en-US" sz="3346">
                <a:solidFill>
                  <a:srgbClr val="F2EE11"/>
                </a:solidFill>
                <a:latin typeface="Cabin Bold Italics"/>
              </a:rPr>
              <a:t>errors='coerce</a:t>
            </a:r>
            <a:r>
              <a:rPr lang="en-US" sz="3346">
                <a:solidFill>
                  <a:srgbClr val="FFFFFF"/>
                </a:solidFill>
                <a:latin typeface="Cabin Bold"/>
              </a:rPr>
              <a:t> </a:t>
            </a:r>
            <a:r>
              <a:rPr lang="en-US" sz="3346">
                <a:solidFill>
                  <a:srgbClr val="FFFFFF"/>
                </a:solidFill>
                <a:latin typeface="Cabin"/>
              </a:rPr>
              <a:t>để chuyển đổi các giá trị không hợp lệ ( không phải số ) thành NaN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33231" y="-244335"/>
            <a:ext cx="9023773" cy="11042534"/>
            <a:chOff x="0" y="0"/>
            <a:chExt cx="60700010" cy="7427957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0555227" cy="74134789"/>
            </a:xfrm>
            <a:custGeom>
              <a:avLst/>
              <a:gdLst/>
              <a:ahLst/>
              <a:cxnLst/>
              <a:rect l="l" t="t" r="r" b="b"/>
              <a:pathLst>
                <a:path w="60555227" h="74134789">
                  <a:moveTo>
                    <a:pt x="0" y="0"/>
                  </a:moveTo>
                  <a:lnTo>
                    <a:pt x="60555227" y="0"/>
                  </a:lnTo>
                  <a:lnTo>
                    <a:pt x="60555227" y="74134789"/>
                  </a:lnTo>
                  <a:lnTo>
                    <a:pt x="0" y="74134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2E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700010" cy="74279571"/>
            </a:xfrm>
            <a:custGeom>
              <a:avLst/>
              <a:gdLst/>
              <a:ahLst/>
              <a:cxnLst/>
              <a:rect l="l" t="t" r="r" b="b"/>
              <a:pathLst>
                <a:path w="60700010" h="74279571">
                  <a:moveTo>
                    <a:pt x="60555231" y="74134793"/>
                  </a:moveTo>
                  <a:lnTo>
                    <a:pt x="60700010" y="74134793"/>
                  </a:lnTo>
                  <a:lnTo>
                    <a:pt x="60700010" y="74279571"/>
                  </a:lnTo>
                  <a:lnTo>
                    <a:pt x="60555231" y="74279571"/>
                  </a:lnTo>
                  <a:lnTo>
                    <a:pt x="60555231" y="7413479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4134793"/>
                  </a:lnTo>
                  <a:lnTo>
                    <a:pt x="0" y="74134793"/>
                  </a:lnTo>
                  <a:lnTo>
                    <a:pt x="0" y="144780"/>
                  </a:lnTo>
                  <a:close/>
                  <a:moveTo>
                    <a:pt x="0" y="74134793"/>
                  </a:moveTo>
                  <a:lnTo>
                    <a:pt x="144780" y="74134793"/>
                  </a:lnTo>
                  <a:lnTo>
                    <a:pt x="144780" y="74279571"/>
                  </a:lnTo>
                  <a:lnTo>
                    <a:pt x="0" y="74279571"/>
                  </a:lnTo>
                  <a:lnTo>
                    <a:pt x="0" y="74134793"/>
                  </a:lnTo>
                  <a:close/>
                  <a:moveTo>
                    <a:pt x="60555231" y="144780"/>
                  </a:moveTo>
                  <a:lnTo>
                    <a:pt x="60700010" y="144780"/>
                  </a:lnTo>
                  <a:lnTo>
                    <a:pt x="60700010" y="74134793"/>
                  </a:lnTo>
                  <a:lnTo>
                    <a:pt x="60555231" y="74134793"/>
                  </a:lnTo>
                  <a:lnTo>
                    <a:pt x="60555231" y="144780"/>
                  </a:lnTo>
                  <a:close/>
                  <a:moveTo>
                    <a:pt x="144780" y="74134793"/>
                  </a:moveTo>
                  <a:lnTo>
                    <a:pt x="60555231" y="74134793"/>
                  </a:lnTo>
                  <a:lnTo>
                    <a:pt x="60555231" y="74279571"/>
                  </a:lnTo>
                  <a:lnTo>
                    <a:pt x="144780" y="74279571"/>
                  </a:lnTo>
                  <a:lnTo>
                    <a:pt x="144780" y="74134793"/>
                  </a:lnTo>
                  <a:close/>
                  <a:moveTo>
                    <a:pt x="60555231" y="0"/>
                  </a:moveTo>
                  <a:lnTo>
                    <a:pt x="60700010" y="0"/>
                  </a:lnTo>
                  <a:lnTo>
                    <a:pt x="60700010" y="144780"/>
                  </a:lnTo>
                  <a:lnTo>
                    <a:pt x="60555231" y="144780"/>
                  </a:lnTo>
                  <a:lnTo>
                    <a:pt x="6055523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0555231" y="0"/>
                  </a:lnTo>
                  <a:lnTo>
                    <a:pt x="6055523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A6CD7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290216" y="5497535"/>
            <a:ext cx="1650779" cy="1461690"/>
          </a:xfrm>
          <a:custGeom>
            <a:avLst/>
            <a:gdLst/>
            <a:ahLst/>
            <a:cxnLst/>
            <a:rect l="l" t="t" r="r" b="b"/>
            <a:pathLst>
              <a:path w="1650779" h="1461690">
                <a:moveTo>
                  <a:pt x="0" y="0"/>
                </a:moveTo>
                <a:lnTo>
                  <a:pt x="1650779" y="0"/>
                </a:lnTo>
                <a:lnTo>
                  <a:pt x="1650779" y="1461690"/>
                </a:lnTo>
                <a:lnTo>
                  <a:pt x="0" y="1461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4660150"/>
            <a:ext cx="7663584" cy="4598150"/>
            <a:chOff x="0" y="0"/>
            <a:chExt cx="6350000" cy="381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13315" t="-18146" b="-7759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-199484">
            <a:off x="1719802" y="1971157"/>
            <a:ext cx="6335897" cy="1543655"/>
          </a:xfrm>
          <a:custGeom>
            <a:avLst/>
            <a:gdLst/>
            <a:ahLst/>
            <a:cxnLst/>
            <a:rect l="l" t="t" r="r" b="b"/>
            <a:pathLst>
              <a:path w="6335897" h="1543655">
                <a:moveTo>
                  <a:pt x="0" y="0"/>
                </a:moveTo>
                <a:lnTo>
                  <a:pt x="6335897" y="0"/>
                </a:lnTo>
                <a:lnTo>
                  <a:pt x="6335897" y="1543655"/>
                </a:lnTo>
                <a:lnTo>
                  <a:pt x="0" y="1543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262787" flipH="1">
            <a:off x="14075064" y="101866"/>
            <a:ext cx="7112830" cy="931134"/>
          </a:xfrm>
          <a:custGeom>
            <a:avLst/>
            <a:gdLst/>
            <a:ahLst/>
            <a:cxnLst/>
            <a:rect l="l" t="t" r="r" b="b"/>
            <a:pathLst>
              <a:path w="7112830" h="931134">
                <a:moveTo>
                  <a:pt x="7112831" y="0"/>
                </a:moveTo>
                <a:lnTo>
                  <a:pt x="0" y="0"/>
                </a:lnTo>
                <a:lnTo>
                  <a:pt x="0" y="931134"/>
                </a:lnTo>
                <a:lnTo>
                  <a:pt x="7112831" y="931134"/>
                </a:lnTo>
                <a:lnTo>
                  <a:pt x="711283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629962" y="159147"/>
            <a:ext cx="6514038" cy="1330820"/>
            <a:chOff x="0" y="0"/>
            <a:chExt cx="8685384" cy="17744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16328" cy="1774427"/>
            </a:xfrm>
            <a:custGeom>
              <a:avLst/>
              <a:gdLst/>
              <a:ahLst/>
              <a:cxnLst/>
              <a:rect l="l" t="t" r="r" b="b"/>
              <a:pathLst>
                <a:path w="1516328" h="1774427">
                  <a:moveTo>
                    <a:pt x="0" y="0"/>
                  </a:moveTo>
                  <a:lnTo>
                    <a:pt x="1516328" y="0"/>
                  </a:lnTo>
                  <a:lnTo>
                    <a:pt x="1516328" y="1774427"/>
                  </a:lnTo>
                  <a:lnTo>
                    <a:pt x="0" y="1774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2025588" y="520012"/>
              <a:ext cx="6659796" cy="743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5"/>
                </a:lnSpc>
              </a:pPr>
              <a:r>
                <a:rPr lang="en-US" sz="3738">
                  <a:solidFill>
                    <a:srgbClr val="2E2E2E"/>
                  </a:solidFill>
                  <a:latin typeface="Cabin"/>
                </a:rPr>
                <a:t>GROUP  9 :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038981" y="242134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8870" t="-18870" r="-18870" b="-18870"/>
            </a:stretch>
          </a:blipFill>
          <a:ln cap="sq">
            <a:noFill/>
            <a:prstDash val="dash"/>
            <a:miter/>
          </a:ln>
        </p:spPr>
      </p:sp>
      <p:sp>
        <p:nvSpPr>
          <p:cNvPr id="14" name="Freeform 14"/>
          <p:cNvSpPr/>
          <p:nvPr/>
        </p:nvSpPr>
        <p:spPr>
          <a:xfrm>
            <a:off x="11285179" y="1848948"/>
            <a:ext cx="5622403" cy="5622403"/>
          </a:xfrm>
          <a:custGeom>
            <a:avLst/>
            <a:gdLst/>
            <a:ahLst/>
            <a:cxnLst/>
            <a:rect l="l" t="t" r="r" b="b"/>
            <a:pathLst>
              <a:path w="5622403" h="5622403">
                <a:moveTo>
                  <a:pt x="0" y="0"/>
                </a:moveTo>
                <a:lnTo>
                  <a:pt x="5622403" y="0"/>
                </a:lnTo>
                <a:lnTo>
                  <a:pt x="5622403" y="5622403"/>
                </a:lnTo>
                <a:lnTo>
                  <a:pt x="0" y="56224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 rot="-190797">
            <a:off x="1030694" y="2133470"/>
            <a:ext cx="7663584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</a:pPr>
            <a:r>
              <a:rPr lang="en-US" sz="9000">
                <a:solidFill>
                  <a:srgbClr val="2E2E2E"/>
                </a:solidFill>
                <a:latin typeface="Cabin"/>
              </a:rPr>
              <a:t>MEMBERS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52979" y="2762718"/>
            <a:ext cx="9486803" cy="3794864"/>
            <a:chOff x="0" y="0"/>
            <a:chExt cx="12649071" cy="505981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66675"/>
              <a:ext cx="12649071" cy="879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97"/>
                </a:lnSpc>
              </a:pPr>
              <a:r>
                <a:rPr lang="en-US" sz="4069">
                  <a:solidFill>
                    <a:srgbClr val="2E2E2E"/>
                  </a:solidFill>
                  <a:latin typeface="Cabin Bold"/>
                </a:rPr>
                <a:t>QUỐC  KHÂM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349058"/>
              <a:ext cx="12649071" cy="879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97"/>
                </a:lnSpc>
              </a:pPr>
              <a:r>
                <a:rPr lang="en-US" sz="4069">
                  <a:solidFill>
                    <a:srgbClr val="2E2E2E"/>
                  </a:solidFill>
                  <a:latin typeface="Cabin Bold"/>
                </a:rPr>
                <a:t>MẠNH  LỘC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764791"/>
              <a:ext cx="12649071" cy="879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97"/>
                </a:lnSpc>
              </a:pPr>
              <a:r>
                <a:rPr lang="en-US" sz="4069">
                  <a:solidFill>
                    <a:srgbClr val="2E2E2E"/>
                  </a:solidFill>
                  <a:latin typeface="Cabin Bold"/>
                </a:rPr>
                <a:t>THANH  NGUYÊN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4180524"/>
              <a:ext cx="12649071" cy="879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97"/>
                </a:lnSpc>
              </a:pPr>
              <a:r>
                <a:rPr lang="en-US" sz="4069">
                  <a:solidFill>
                    <a:srgbClr val="2E2E2E"/>
                  </a:solidFill>
                  <a:latin typeface="Cabin Bold"/>
                </a:rPr>
                <a:t>HOÀNG  ANH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663180" y="9421744"/>
            <a:ext cx="146224" cy="53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2E2E2E"/>
                </a:solidFill>
                <a:latin typeface="Cabin Bold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51569" y="4324350"/>
            <a:ext cx="11849100" cy="1524000"/>
            <a:chOff x="0" y="0"/>
            <a:chExt cx="3120751" cy="4013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20751" cy="401383"/>
            </a:xfrm>
            <a:custGeom>
              <a:avLst/>
              <a:gdLst/>
              <a:ahLst/>
              <a:cxnLst/>
              <a:rect l="l" t="t" r="r" b="b"/>
              <a:pathLst>
                <a:path w="3120751" h="401383">
                  <a:moveTo>
                    <a:pt x="33322" y="0"/>
                  </a:moveTo>
                  <a:lnTo>
                    <a:pt x="3087428" y="0"/>
                  </a:lnTo>
                  <a:cubicBezTo>
                    <a:pt x="3105832" y="0"/>
                    <a:pt x="3120751" y="14919"/>
                    <a:pt x="3120751" y="33322"/>
                  </a:cubicBezTo>
                  <a:lnTo>
                    <a:pt x="3120751" y="368061"/>
                  </a:lnTo>
                  <a:cubicBezTo>
                    <a:pt x="3120751" y="376898"/>
                    <a:pt x="3117240" y="385374"/>
                    <a:pt x="3110991" y="391623"/>
                  </a:cubicBezTo>
                  <a:cubicBezTo>
                    <a:pt x="3104742" y="397872"/>
                    <a:pt x="3096266" y="401383"/>
                    <a:pt x="3087428" y="401383"/>
                  </a:cubicBezTo>
                  <a:lnTo>
                    <a:pt x="33322" y="401383"/>
                  </a:lnTo>
                  <a:cubicBezTo>
                    <a:pt x="24485" y="401383"/>
                    <a:pt x="16009" y="397872"/>
                    <a:pt x="9760" y="391623"/>
                  </a:cubicBezTo>
                  <a:cubicBezTo>
                    <a:pt x="3511" y="385374"/>
                    <a:pt x="0" y="376898"/>
                    <a:pt x="0" y="368061"/>
                  </a:cubicBezTo>
                  <a:lnTo>
                    <a:pt x="0" y="33322"/>
                  </a:lnTo>
                  <a:cubicBezTo>
                    <a:pt x="0" y="24485"/>
                    <a:pt x="3511" y="16009"/>
                    <a:pt x="9760" y="9760"/>
                  </a:cubicBezTo>
                  <a:cubicBezTo>
                    <a:pt x="16009" y="3511"/>
                    <a:pt x="24485" y="0"/>
                    <a:pt x="33322" y="0"/>
                  </a:cubicBezTo>
                  <a:close/>
                </a:path>
              </a:pathLst>
            </a:custGeom>
            <a:solidFill>
              <a:srgbClr val="0304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120751" cy="449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19291" y="4662713"/>
            <a:ext cx="847496" cy="847496"/>
          </a:xfrm>
          <a:custGeom>
            <a:avLst/>
            <a:gdLst/>
            <a:ahLst/>
            <a:cxnLst/>
            <a:rect l="l" t="t" r="r" b="b"/>
            <a:pathLst>
              <a:path w="847496" h="847496">
                <a:moveTo>
                  <a:pt x="0" y="0"/>
                </a:moveTo>
                <a:lnTo>
                  <a:pt x="847496" y="0"/>
                </a:lnTo>
                <a:lnTo>
                  <a:pt x="847496" y="847496"/>
                </a:lnTo>
                <a:lnTo>
                  <a:pt x="0" y="84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81669" y="4490492"/>
            <a:ext cx="1306015" cy="1306015"/>
          </a:xfrm>
          <a:custGeom>
            <a:avLst/>
            <a:gdLst/>
            <a:ahLst/>
            <a:cxnLst/>
            <a:rect l="l" t="t" r="r" b="b"/>
            <a:pathLst>
              <a:path w="1306015" h="1306015">
                <a:moveTo>
                  <a:pt x="0" y="0"/>
                </a:moveTo>
                <a:lnTo>
                  <a:pt x="1306015" y="0"/>
                </a:lnTo>
                <a:lnTo>
                  <a:pt x="1306015" y="1306016"/>
                </a:lnTo>
                <a:lnTo>
                  <a:pt x="0" y="1306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63311" y="4690313"/>
            <a:ext cx="10545838" cy="819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3"/>
              </a:lnSpc>
              <a:spcBef>
                <a:spcPct val="0"/>
              </a:spcBef>
            </a:pPr>
            <a:r>
              <a:rPr lang="en-US" sz="4845">
                <a:solidFill>
                  <a:srgbClr val="F2EE11"/>
                </a:solidFill>
                <a:latin typeface="Cabin Bold"/>
              </a:rPr>
              <a:t>THANK YOU FOR YOUR LISTENING  !!!!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367183"/>
            <a:ext cx="18288000" cy="2256842"/>
            <a:chOff x="0" y="0"/>
            <a:chExt cx="24384000" cy="300912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5717" b="62343"/>
            <a:stretch>
              <a:fillRect/>
            </a:stretch>
          </p:blipFill>
          <p:spPr>
            <a:xfrm>
              <a:off x="0" y="0"/>
              <a:ext cx="24384000" cy="3009123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589959">
            <a:off x="2530295" y="3497192"/>
            <a:ext cx="453097" cy="3611641"/>
          </a:xfrm>
          <a:custGeom>
            <a:avLst/>
            <a:gdLst/>
            <a:ahLst/>
            <a:cxnLst/>
            <a:rect l="l" t="t" r="r" b="b"/>
            <a:pathLst>
              <a:path w="453097" h="3611641">
                <a:moveTo>
                  <a:pt x="0" y="0"/>
                </a:moveTo>
                <a:lnTo>
                  <a:pt x="453097" y="0"/>
                </a:lnTo>
                <a:lnTo>
                  <a:pt x="453097" y="3611641"/>
                </a:lnTo>
                <a:lnTo>
                  <a:pt x="0" y="36116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25696" y="-2708123"/>
            <a:ext cx="2885303" cy="4037955"/>
          </a:xfrm>
          <a:custGeom>
            <a:avLst/>
            <a:gdLst/>
            <a:ahLst/>
            <a:cxnLst/>
            <a:rect l="l" t="t" r="r" b="b"/>
            <a:pathLst>
              <a:path w="2885303" h="4037955">
                <a:moveTo>
                  <a:pt x="0" y="0"/>
                </a:moveTo>
                <a:lnTo>
                  <a:pt x="2885302" y="0"/>
                </a:lnTo>
                <a:lnTo>
                  <a:pt x="2885302" y="4037955"/>
                </a:lnTo>
                <a:lnTo>
                  <a:pt x="0" y="4037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78608" y="702633"/>
            <a:ext cx="1235261" cy="1069062"/>
          </a:xfrm>
          <a:custGeom>
            <a:avLst/>
            <a:gdLst/>
            <a:ahLst/>
            <a:cxnLst/>
            <a:rect l="l" t="t" r="r" b="b"/>
            <a:pathLst>
              <a:path w="1235261" h="1069062">
                <a:moveTo>
                  <a:pt x="0" y="0"/>
                </a:moveTo>
                <a:lnTo>
                  <a:pt x="1235261" y="0"/>
                </a:lnTo>
                <a:lnTo>
                  <a:pt x="1235261" y="1069063"/>
                </a:lnTo>
                <a:lnTo>
                  <a:pt x="0" y="10690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857111" y="5956541"/>
            <a:ext cx="1430618" cy="1199118"/>
          </a:xfrm>
          <a:custGeom>
            <a:avLst/>
            <a:gdLst/>
            <a:ahLst/>
            <a:cxnLst/>
            <a:rect l="l" t="t" r="r" b="b"/>
            <a:pathLst>
              <a:path w="1430618" h="1199118">
                <a:moveTo>
                  <a:pt x="0" y="0"/>
                </a:moveTo>
                <a:lnTo>
                  <a:pt x="1430618" y="0"/>
                </a:lnTo>
                <a:lnTo>
                  <a:pt x="1430618" y="1199118"/>
                </a:lnTo>
                <a:lnTo>
                  <a:pt x="0" y="11991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33778" y="4364927"/>
            <a:ext cx="760839" cy="612150"/>
          </a:xfrm>
          <a:custGeom>
            <a:avLst/>
            <a:gdLst/>
            <a:ahLst/>
            <a:cxnLst/>
            <a:rect l="l" t="t" r="r" b="b"/>
            <a:pathLst>
              <a:path w="760839" h="612150">
                <a:moveTo>
                  <a:pt x="0" y="0"/>
                </a:moveTo>
                <a:lnTo>
                  <a:pt x="760839" y="0"/>
                </a:lnTo>
                <a:lnTo>
                  <a:pt x="760839" y="612149"/>
                </a:lnTo>
                <a:lnTo>
                  <a:pt x="0" y="6121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664462" y="3608818"/>
            <a:ext cx="717616" cy="756109"/>
          </a:xfrm>
          <a:custGeom>
            <a:avLst/>
            <a:gdLst/>
            <a:ahLst/>
            <a:cxnLst/>
            <a:rect l="l" t="t" r="r" b="b"/>
            <a:pathLst>
              <a:path w="717616" h="756109">
                <a:moveTo>
                  <a:pt x="0" y="0"/>
                </a:moveTo>
                <a:lnTo>
                  <a:pt x="717616" y="0"/>
                </a:lnTo>
                <a:lnTo>
                  <a:pt x="717616" y="756109"/>
                </a:lnTo>
                <a:lnTo>
                  <a:pt x="0" y="7561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770205" y="702633"/>
            <a:ext cx="1373795" cy="1069062"/>
          </a:xfrm>
          <a:custGeom>
            <a:avLst/>
            <a:gdLst/>
            <a:ahLst/>
            <a:cxnLst/>
            <a:rect l="l" t="t" r="r" b="b"/>
            <a:pathLst>
              <a:path w="1373795" h="1069062">
                <a:moveTo>
                  <a:pt x="0" y="0"/>
                </a:moveTo>
                <a:lnTo>
                  <a:pt x="1373795" y="0"/>
                </a:lnTo>
                <a:lnTo>
                  <a:pt x="1373795" y="1069063"/>
                </a:lnTo>
                <a:lnTo>
                  <a:pt x="0" y="106906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763078" y="1775043"/>
            <a:ext cx="11123098" cy="610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5829" lvl="1" indent="-417914" algn="just">
              <a:lnSpc>
                <a:spcPts val="5419"/>
              </a:lnSpc>
              <a:buFont typeface="Arial"/>
              <a:buChar char="•"/>
            </a:pPr>
            <a:r>
              <a:rPr lang="en-US" sz="3871">
                <a:solidFill>
                  <a:srgbClr val="2E2E2E"/>
                </a:solidFill>
                <a:latin typeface="Cabin Bold"/>
              </a:rPr>
              <a:t>Thuật ngữ đầu tư trực tiếp nước ngoài (FDI) dùng để chỉ quyền sở hữu cổ phần trong một công ty hoặc dự án nước ngoài..</a:t>
            </a:r>
          </a:p>
          <a:p>
            <a:pPr marL="835829" lvl="1" indent="-417914" algn="just">
              <a:lnSpc>
                <a:spcPts val="5419"/>
              </a:lnSpc>
              <a:buFont typeface="Arial"/>
              <a:buChar char="•"/>
            </a:pPr>
            <a:r>
              <a:rPr lang="en-US" sz="3871">
                <a:solidFill>
                  <a:srgbClr val="2E2E2E"/>
                </a:solidFill>
                <a:latin typeface="Cabin Bold"/>
              </a:rPr>
              <a:t>Thuật ngữ này thường không được sử dụng để chỉ việc đầu tư chứng khoán vào một công ty nước ngoài.</a:t>
            </a:r>
          </a:p>
          <a:p>
            <a:pPr marL="835829" lvl="1" indent="-417914" algn="just">
              <a:lnSpc>
                <a:spcPts val="5419"/>
              </a:lnSpc>
              <a:buFont typeface="Arial"/>
              <a:buChar char="•"/>
            </a:pPr>
            <a:r>
              <a:rPr lang="en-US" sz="3871">
                <a:solidFill>
                  <a:srgbClr val="2E2E2E"/>
                </a:solidFill>
                <a:latin typeface="Cabin Bold"/>
              </a:rPr>
              <a:t>FDI là yếu tố then chốt trong hội nhập kinh tế quốc tế vì nó tạo ra sự liên kết ổn định và lâu dài giữa các nền kinh tế.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1022" y="2821585"/>
            <a:ext cx="6255977" cy="163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781">
                <a:solidFill>
                  <a:srgbClr val="2E2E2E"/>
                </a:solidFill>
                <a:latin typeface="Cabin"/>
              </a:rPr>
              <a:t>FOREIGN DIRECT INVESTMENT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2338" y="558657"/>
            <a:ext cx="4109011" cy="67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  <a:spcBef>
                <a:spcPct val="0"/>
              </a:spcBef>
            </a:pPr>
            <a:r>
              <a:rPr lang="en-US" sz="4009">
                <a:solidFill>
                  <a:srgbClr val="231815"/>
                </a:solidFill>
                <a:latin typeface="Cabin Bold"/>
              </a:rPr>
              <a:t>OUR  PROJECT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676552" y="9438454"/>
            <a:ext cx="209624" cy="53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FFFFFF"/>
                </a:solidFill>
                <a:latin typeface="Cabin Bold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37342" y="5530371"/>
            <a:ext cx="18085133" cy="0"/>
          </a:xfrm>
          <a:prstGeom prst="line">
            <a:avLst/>
          </a:prstGeom>
          <a:ln w="9525" cap="rnd">
            <a:solidFill>
              <a:srgbClr val="2E2E2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37342" y="5212832"/>
            <a:ext cx="473421" cy="635078"/>
          </a:xfrm>
          <a:custGeom>
            <a:avLst/>
            <a:gdLst/>
            <a:ahLst/>
            <a:cxnLst/>
            <a:rect l="l" t="t" r="r" b="b"/>
            <a:pathLst>
              <a:path w="473421" h="635078">
                <a:moveTo>
                  <a:pt x="0" y="0"/>
                </a:moveTo>
                <a:lnTo>
                  <a:pt x="473421" y="0"/>
                </a:lnTo>
                <a:lnTo>
                  <a:pt x="473421" y="635078"/>
                </a:lnTo>
                <a:lnTo>
                  <a:pt x="0" y="635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927410" y="5212832"/>
            <a:ext cx="473421" cy="635078"/>
          </a:xfrm>
          <a:custGeom>
            <a:avLst/>
            <a:gdLst/>
            <a:ahLst/>
            <a:cxnLst/>
            <a:rect l="l" t="t" r="r" b="b"/>
            <a:pathLst>
              <a:path w="473421" h="635078">
                <a:moveTo>
                  <a:pt x="0" y="0"/>
                </a:moveTo>
                <a:lnTo>
                  <a:pt x="473422" y="0"/>
                </a:lnTo>
                <a:lnTo>
                  <a:pt x="473422" y="635078"/>
                </a:lnTo>
                <a:lnTo>
                  <a:pt x="0" y="635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93768" y="5212832"/>
            <a:ext cx="473421" cy="635078"/>
          </a:xfrm>
          <a:custGeom>
            <a:avLst/>
            <a:gdLst/>
            <a:ahLst/>
            <a:cxnLst/>
            <a:rect l="l" t="t" r="r" b="b"/>
            <a:pathLst>
              <a:path w="473421" h="635078">
                <a:moveTo>
                  <a:pt x="0" y="0"/>
                </a:moveTo>
                <a:lnTo>
                  <a:pt x="473422" y="0"/>
                </a:lnTo>
                <a:lnTo>
                  <a:pt x="473422" y="635078"/>
                </a:lnTo>
                <a:lnTo>
                  <a:pt x="0" y="6350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31086" y="5212832"/>
            <a:ext cx="473421" cy="635078"/>
          </a:xfrm>
          <a:custGeom>
            <a:avLst/>
            <a:gdLst/>
            <a:ahLst/>
            <a:cxnLst/>
            <a:rect l="l" t="t" r="r" b="b"/>
            <a:pathLst>
              <a:path w="473421" h="635078">
                <a:moveTo>
                  <a:pt x="0" y="0"/>
                </a:moveTo>
                <a:lnTo>
                  <a:pt x="473422" y="0"/>
                </a:lnTo>
                <a:lnTo>
                  <a:pt x="473422" y="635078"/>
                </a:lnTo>
                <a:lnTo>
                  <a:pt x="0" y="635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288279" y="877502"/>
            <a:ext cx="8261138" cy="1922592"/>
          </a:xfrm>
          <a:custGeom>
            <a:avLst/>
            <a:gdLst/>
            <a:ahLst/>
            <a:cxnLst/>
            <a:rect l="l" t="t" r="r" b="b"/>
            <a:pathLst>
              <a:path w="8261138" h="1922592">
                <a:moveTo>
                  <a:pt x="0" y="0"/>
                </a:moveTo>
                <a:lnTo>
                  <a:pt x="8261138" y="0"/>
                </a:lnTo>
                <a:lnTo>
                  <a:pt x="8261138" y="1922592"/>
                </a:lnTo>
                <a:lnTo>
                  <a:pt x="0" y="19225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flipV="1">
            <a:off x="995105" y="896552"/>
            <a:ext cx="7222983" cy="0"/>
          </a:xfrm>
          <a:prstGeom prst="line">
            <a:avLst/>
          </a:prstGeom>
          <a:ln w="38100" cap="flat">
            <a:solidFill>
              <a:srgbClr val="2E2E2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 rot="5400000">
            <a:off x="3108732" y="5433673"/>
            <a:ext cx="2951595" cy="423956"/>
          </a:xfrm>
          <a:custGeom>
            <a:avLst/>
            <a:gdLst/>
            <a:ahLst/>
            <a:cxnLst/>
            <a:rect l="l" t="t" r="r" b="b"/>
            <a:pathLst>
              <a:path w="2951595" h="423956">
                <a:moveTo>
                  <a:pt x="0" y="0"/>
                </a:moveTo>
                <a:lnTo>
                  <a:pt x="2951596" y="0"/>
                </a:lnTo>
                <a:lnTo>
                  <a:pt x="2951596" y="423956"/>
                </a:lnTo>
                <a:lnTo>
                  <a:pt x="0" y="4239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927410" y="4439866"/>
            <a:ext cx="3593076" cy="468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3"/>
              </a:lnSpc>
              <a:spcBef>
                <a:spcPct val="0"/>
              </a:spcBef>
            </a:pPr>
            <a:r>
              <a:rPr lang="en-US" sz="3119">
                <a:solidFill>
                  <a:srgbClr val="2E2E2E"/>
                </a:solidFill>
                <a:latin typeface="Cabin Bold"/>
              </a:rPr>
              <a:t> Scope of analysis: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93768" y="4243425"/>
            <a:ext cx="3885318" cy="895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72"/>
              </a:lnSpc>
              <a:spcBef>
                <a:spcPct val="0"/>
              </a:spcBef>
            </a:pPr>
            <a:r>
              <a:rPr lang="en-US" sz="2977">
                <a:solidFill>
                  <a:srgbClr val="2E2E2E"/>
                </a:solidFill>
                <a:latin typeface="Cabin Bold"/>
              </a:rPr>
              <a:t>Project implementation plan:</a:t>
            </a:r>
          </a:p>
        </p:txBody>
      </p:sp>
      <p:sp>
        <p:nvSpPr>
          <p:cNvPr id="12" name="Freeform 12"/>
          <p:cNvSpPr/>
          <p:nvPr/>
        </p:nvSpPr>
        <p:spPr>
          <a:xfrm rot="5400000">
            <a:off x="7532892" y="5433673"/>
            <a:ext cx="2951595" cy="423956"/>
          </a:xfrm>
          <a:custGeom>
            <a:avLst/>
            <a:gdLst/>
            <a:ahLst/>
            <a:cxnLst/>
            <a:rect l="l" t="t" r="r" b="b"/>
            <a:pathLst>
              <a:path w="2951595" h="423956">
                <a:moveTo>
                  <a:pt x="0" y="0"/>
                </a:moveTo>
                <a:lnTo>
                  <a:pt x="2951595" y="0"/>
                </a:lnTo>
                <a:lnTo>
                  <a:pt x="2951595" y="423956"/>
                </a:lnTo>
                <a:lnTo>
                  <a:pt x="0" y="4239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12151579" y="5433673"/>
            <a:ext cx="2951595" cy="423956"/>
          </a:xfrm>
          <a:custGeom>
            <a:avLst/>
            <a:gdLst/>
            <a:ahLst/>
            <a:cxnLst/>
            <a:rect l="l" t="t" r="r" b="b"/>
            <a:pathLst>
              <a:path w="2951595" h="423956">
                <a:moveTo>
                  <a:pt x="0" y="0"/>
                </a:moveTo>
                <a:lnTo>
                  <a:pt x="2951595" y="0"/>
                </a:lnTo>
                <a:lnTo>
                  <a:pt x="2951595" y="423956"/>
                </a:lnTo>
                <a:lnTo>
                  <a:pt x="0" y="4239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 flipV="1">
            <a:off x="995105" y="2428268"/>
            <a:ext cx="7222983" cy="0"/>
          </a:xfrm>
          <a:prstGeom prst="line">
            <a:avLst/>
          </a:prstGeom>
          <a:ln w="38100" cap="flat">
            <a:solidFill>
              <a:srgbClr val="2E2E2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9369106" y="4053861"/>
            <a:ext cx="400305" cy="240542"/>
          </a:xfrm>
          <a:custGeom>
            <a:avLst/>
            <a:gdLst/>
            <a:ahLst/>
            <a:cxnLst/>
            <a:rect l="l" t="t" r="r" b="b"/>
            <a:pathLst>
              <a:path w="400305" h="240542">
                <a:moveTo>
                  <a:pt x="0" y="0"/>
                </a:moveTo>
                <a:lnTo>
                  <a:pt x="400305" y="0"/>
                </a:lnTo>
                <a:lnTo>
                  <a:pt x="400305" y="240542"/>
                </a:lnTo>
                <a:lnTo>
                  <a:pt x="0" y="2405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865846" y="4049582"/>
            <a:ext cx="400305" cy="240542"/>
          </a:xfrm>
          <a:custGeom>
            <a:avLst/>
            <a:gdLst/>
            <a:ahLst/>
            <a:cxnLst/>
            <a:rect l="l" t="t" r="r" b="b"/>
            <a:pathLst>
              <a:path w="400305" h="240542">
                <a:moveTo>
                  <a:pt x="0" y="0"/>
                </a:moveTo>
                <a:lnTo>
                  <a:pt x="400305" y="0"/>
                </a:lnTo>
                <a:lnTo>
                  <a:pt x="400305" y="240542"/>
                </a:lnTo>
                <a:lnTo>
                  <a:pt x="0" y="2405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73747" y="4123085"/>
            <a:ext cx="400305" cy="240542"/>
          </a:xfrm>
          <a:custGeom>
            <a:avLst/>
            <a:gdLst/>
            <a:ahLst/>
            <a:cxnLst/>
            <a:rect l="l" t="t" r="r" b="b"/>
            <a:pathLst>
              <a:path w="400305" h="240542">
                <a:moveTo>
                  <a:pt x="0" y="0"/>
                </a:moveTo>
                <a:lnTo>
                  <a:pt x="400306" y="0"/>
                </a:lnTo>
                <a:lnTo>
                  <a:pt x="400306" y="240542"/>
                </a:lnTo>
                <a:lnTo>
                  <a:pt x="0" y="2405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112455" y="4002814"/>
            <a:ext cx="400305" cy="240542"/>
          </a:xfrm>
          <a:custGeom>
            <a:avLst/>
            <a:gdLst/>
            <a:ahLst/>
            <a:cxnLst/>
            <a:rect l="l" t="t" r="r" b="b"/>
            <a:pathLst>
              <a:path w="400305" h="240542">
                <a:moveTo>
                  <a:pt x="0" y="0"/>
                </a:moveTo>
                <a:lnTo>
                  <a:pt x="400305" y="0"/>
                </a:lnTo>
                <a:lnTo>
                  <a:pt x="400305" y="240542"/>
                </a:lnTo>
                <a:lnTo>
                  <a:pt x="0" y="2405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45136" y="4553154"/>
            <a:ext cx="4051372" cy="470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6"/>
              </a:lnSpc>
              <a:spcBef>
                <a:spcPct val="0"/>
              </a:spcBef>
            </a:pPr>
            <a:r>
              <a:rPr lang="en-US" sz="3130">
                <a:solidFill>
                  <a:srgbClr val="2E2E2E"/>
                </a:solidFill>
                <a:latin typeface="Cabin Medium"/>
              </a:rPr>
              <a:t>INFORMATIONS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12455" y="4294403"/>
            <a:ext cx="2758770" cy="531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9"/>
              </a:lnSpc>
              <a:spcBef>
                <a:spcPct val="0"/>
              </a:spcBef>
            </a:pPr>
            <a:r>
              <a:rPr lang="en-US" sz="3541">
                <a:solidFill>
                  <a:srgbClr val="2E2E2E"/>
                </a:solidFill>
                <a:latin typeface="Cabin Medium"/>
              </a:rPr>
              <a:t>OUTPUT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976920" y="9702178"/>
            <a:ext cx="3582787" cy="39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7"/>
              </a:lnSpc>
              <a:spcBef>
                <a:spcPct val="0"/>
              </a:spcBef>
            </a:pPr>
            <a:r>
              <a:rPr lang="en-US" sz="2255">
                <a:solidFill>
                  <a:srgbClr val="2E2E2E"/>
                </a:solidFill>
                <a:latin typeface="Cabin Bold"/>
              </a:rPr>
              <a:t>BACK:</a:t>
            </a:r>
          </a:p>
        </p:txBody>
      </p:sp>
      <p:sp>
        <p:nvSpPr>
          <p:cNvPr id="22" name="TextBox 22"/>
          <p:cNvSpPr txBox="1"/>
          <p:nvPr/>
        </p:nvSpPr>
        <p:spPr>
          <a:xfrm rot="18878">
            <a:off x="583727" y="1305902"/>
            <a:ext cx="8564238" cy="737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69"/>
              </a:lnSpc>
            </a:pPr>
            <a:r>
              <a:rPr lang="en-US" sz="5153">
                <a:solidFill>
                  <a:srgbClr val="2E2E2E"/>
                </a:solidFill>
                <a:latin typeface="Cabin"/>
              </a:rPr>
              <a:t>PROFILE   ABOUT   PROJECT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794915" y="9456047"/>
            <a:ext cx="213568" cy="53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2E2E2E"/>
                </a:solidFill>
                <a:latin typeface="Cabin Bold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9071" y="509358"/>
            <a:ext cx="7194346" cy="1038685"/>
            <a:chOff x="0" y="0"/>
            <a:chExt cx="1894807" cy="273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4807" cy="273563"/>
            </a:xfrm>
            <a:custGeom>
              <a:avLst/>
              <a:gdLst/>
              <a:ahLst/>
              <a:cxnLst/>
              <a:rect l="l" t="t" r="r" b="b"/>
              <a:pathLst>
                <a:path w="1894807" h="273563">
                  <a:moveTo>
                    <a:pt x="54882" y="0"/>
                  </a:moveTo>
                  <a:lnTo>
                    <a:pt x="1839925" y="0"/>
                  </a:lnTo>
                  <a:cubicBezTo>
                    <a:pt x="1854481" y="0"/>
                    <a:pt x="1868440" y="5782"/>
                    <a:pt x="1878733" y="16074"/>
                  </a:cubicBezTo>
                  <a:cubicBezTo>
                    <a:pt x="1889025" y="26367"/>
                    <a:pt x="1894807" y="40326"/>
                    <a:pt x="1894807" y="54882"/>
                  </a:cubicBezTo>
                  <a:lnTo>
                    <a:pt x="1894807" y="218681"/>
                  </a:lnTo>
                  <a:cubicBezTo>
                    <a:pt x="1894807" y="233237"/>
                    <a:pt x="1889025" y="247196"/>
                    <a:pt x="1878733" y="257489"/>
                  </a:cubicBezTo>
                  <a:cubicBezTo>
                    <a:pt x="1868440" y="267781"/>
                    <a:pt x="1854481" y="273563"/>
                    <a:pt x="1839925" y="273563"/>
                  </a:cubicBezTo>
                  <a:lnTo>
                    <a:pt x="54882" y="273563"/>
                  </a:lnTo>
                  <a:cubicBezTo>
                    <a:pt x="40326" y="273563"/>
                    <a:pt x="26367" y="267781"/>
                    <a:pt x="16074" y="257489"/>
                  </a:cubicBezTo>
                  <a:cubicBezTo>
                    <a:pt x="5782" y="247196"/>
                    <a:pt x="0" y="233237"/>
                    <a:pt x="0" y="218681"/>
                  </a:cubicBezTo>
                  <a:lnTo>
                    <a:pt x="0" y="54882"/>
                  </a:lnTo>
                  <a:cubicBezTo>
                    <a:pt x="0" y="40326"/>
                    <a:pt x="5782" y="26367"/>
                    <a:pt x="16074" y="16074"/>
                  </a:cubicBezTo>
                  <a:cubicBezTo>
                    <a:pt x="26367" y="5782"/>
                    <a:pt x="40326" y="0"/>
                    <a:pt x="54882" y="0"/>
                  </a:cubicBezTo>
                  <a:close/>
                </a:path>
              </a:pathLst>
            </a:custGeom>
            <a:solidFill>
              <a:srgbClr val="0053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894807" cy="340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57"/>
                </a:lnSpc>
              </a:pPr>
              <a:r>
                <a:rPr lang="en-US" sz="3755">
                  <a:solidFill>
                    <a:srgbClr val="F2EE11"/>
                  </a:solidFill>
                  <a:latin typeface="Cabin Bold"/>
                </a:rPr>
                <a:t>Các thư viện được sử dụng  :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653925"/>
            <a:ext cx="2983401" cy="1711495"/>
            <a:chOff x="0" y="0"/>
            <a:chExt cx="785752" cy="4507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5752" cy="450764"/>
            </a:xfrm>
            <a:custGeom>
              <a:avLst/>
              <a:gdLst/>
              <a:ahLst/>
              <a:cxnLst/>
              <a:rect l="l" t="t" r="r" b="b"/>
              <a:pathLst>
                <a:path w="785752" h="450764">
                  <a:moveTo>
                    <a:pt x="132345" y="0"/>
                  </a:moveTo>
                  <a:lnTo>
                    <a:pt x="653407" y="0"/>
                  </a:lnTo>
                  <a:cubicBezTo>
                    <a:pt x="688507" y="0"/>
                    <a:pt x="722169" y="13943"/>
                    <a:pt x="746989" y="38763"/>
                  </a:cubicBezTo>
                  <a:cubicBezTo>
                    <a:pt x="771808" y="63582"/>
                    <a:pt x="785752" y="97245"/>
                    <a:pt x="785752" y="132345"/>
                  </a:cubicBezTo>
                  <a:lnTo>
                    <a:pt x="785752" y="318419"/>
                  </a:lnTo>
                  <a:cubicBezTo>
                    <a:pt x="785752" y="391511"/>
                    <a:pt x="726499" y="450764"/>
                    <a:pt x="653407" y="450764"/>
                  </a:cubicBezTo>
                  <a:lnTo>
                    <a:pt x="132345" y="450764"/>
                  </a:lnTo>
                  <a:cubicBezTo>
                    <a:pt x="97245" y="450764"/>
                    <a:pt x="63582" y="436821"/>
                    <a:pt x="38763" y="412001"/>
                  </a:cubicBezTo>
                  <a:cubicBezTo>
                    <a:pt x="13943" y="387182"/>
                    <a:pt x="0" y="353519"/>
                    <a:pt x="0" y="318419"/>
                  </a:cubicBezTo>
                  <a:lnTo>
                    <a:pt x="0" y="132345"/>
                  </a:lnTo>
                  <a:cubicBezTo>
                    <a:pt x="0" y="59253"/>
                    <a:pt x="59253" y="0"/>
                    <a:pt x="132345" y="0"/>
                  </a:cubicBezTo>
                  <a:close/>
                </a:path>
              </a:pathLst>
            </a:custGeom>
            <a:solidFill>
              <a:srgbClr val="6CE5E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785752" cy="55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777"/>
                </a:lnSpc>
              </a:pPr>
              <a:r>
                <a:rPr lang="en-US" sz="5555">
                  <a:solidFill>
                    <a:srgbClr val="333333"/>
                  </a:solidFill>
                  <a:latin typeface="Cabin Bold"/>
                </a:rPr>
                <a:t>Pandas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39201" y="2653925"/>
            <a:ext cx="2983087" cy="1711495"/>
            <a:chOff x="0" y="0"/>
            <a:chExt cx="785669" cy="4507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85669" cy="450764"/>
            </a:xfrm>
            <a:custGeom>
              <a:avLst/>
              <a:gdLst/>
              <a:ahLst/>
              <a:cxnLst/>
              <a:rect l="l" t="t" r="r" b="b"/>
              <a:pathLst>
                <a:path w="785669" h="450764">
                  <a:moveTo>
                    <a:pt x="132359" y="0"/>
                  </a:moveTo>
                  <a:lnTo>
                    <a:pt x="653310" y="0"/>
                  </a:lnTo>
                  <a:cubicBezTo>
                    <a:pt x="688414" y="0"/>
                    <a:pt x="722080" y="13945"/>
                    <a:pt x="746902" y="38767"/>
                  </a:cubicBezTo>
                  <a:cubicBezTo>
                    <a:pt x="771724" y="63589"/>
                    <a:pt x="785669" y="97255"/>
                    <a:pt x="785669" y="132359"/>
                  </a:cubicBezTo>
                  <a:lnTo>
                    <a:pt x="785669" y="318405"/>
                  </a:lnTo>
                  <a:cubicBezTo>
                    <a:pt x="785669" y="391505"/>
                    <a:pt x="726410" y="450764"/>
                    <a:pt x="653310" y="450764"/>
                  </a:cubicBezTo>
                  <a:lnTo>
                    <a:pt x="132359" y="450764"/>
                  </a:lnTo>
                  <a:cubicBezTo>
                    <a:pt x="97255" y="450764"/>
                    <a:pt x="63589" y="436819"/>
                    <a:pt x="38767" y="411997"/>
                  </a:cubicBezTo>
                  <a:cubicBezTo>
                    <a:pt x="13945" y="387175"/>
                    <a:pt x="0" y="353509"/>
                    <a:pt x="0" y="318405"/>
                  </a:cubicBezTo>
                  <a:lnTo>
                    <a:pt x="0" y="132359"/>
                  </a:lnTo>
                  <a:cubicBezTo>
                    <a:pt x="0" y="59259"/>
                    <a:pt x="59259" y="0"/>
                    <a:pt x="132359" y="0"/>
                  </a:cubicBezTo>
                  <a:close/>
                </a:path>
              </a:pathLst>
            </a:custGeom>
            <a:solidFill>
              <a:srgbClr val="04613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785669" cy="55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17"/>
                </a:lnSpc>
              </a:pPr>
              <a:r>
                <a:rPr lang="en-US" sz="5155">
                  <a:solidFill>
                    <a:srgbClr val="F2EE11"/>
                  </a:solidFill>
                  <a:latin typeface="Cabin Bold"/>
                </a:rPr>
                <a:t>Numpy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83951" y="2653925"/>
            <a:ext cx="2981760" cy="1711495"/>
            <a:chOff x="0" y="0"/>
            <a:chExt cx="785319" cy="4507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5319" cy="450764"/>
            </a:xfrm>
            <a:custGeom>
              <a:avLst/>
              <a:gdLst/>
              <a:ahLst/>
              <a:cxnLst/>
              <a:rect l="l" t="t" r="r" b="b"/>
              <a:pathLst>
                <a:path w="785319" h="450764">
                  <a:moveTo>
                    <a:pt x="132418" y="0"/>
                  </a:moveTo>
                  <a:lnTo>
                    <a:pt x="652902" y="0"/>
                  </a:lnTo>
                  <a:cubicBezTo>
                    <a:pt x="688021" y="0"/>
                    <a:pt x="721702" y="13951"/>
                    <a:pt x="746535" y="38784"/>
                  </a:cubicBezTo>
                  <a:cubicBezTo>
                    <a:pt x="771368" y="63617"/>
                    <a:pt x="785319" y="97298"/>
                    <a:pt x="785319" y="132418"/>
                  </a:cubicBezTo>
                  <a:lnTo>
                    <a:pt x="785319" y="318346"/>
                  </a:lnTo>
                  <a:cubicBezTo>
                    <a:pt x="785319" y="353466"/>
                    <a:pt x="771368" y="387147"/>
                    <a:pt x="746535" y="411980"/>
                  </a:cubicBezTo>
                  <a:cubicBezTo>
                    <a:pt x="721702" y="436813"/>
                    <a:pt x="688021" y="450764"/>
                    <a:pt x="652902" y="450764"/>
                  </a:cubicBezTo>
                  <a:lnTo>
                    <a:pt x="132418" y="450764"/>
                  </a:lnTo>
                  <a:cubicBezTo>
                    <a:pt x="97298" y="450764"/>
                    <a:pt x="63617" y="436813"/>
                    <a:pt x="38784" y="411980"/>
                  </a:cubicBezTo>
                  <a:cubicBezTo>
                    <a:pt x="13951" y="387147"/>
                    <a:pt x="0" y="353466"/>
                    <a:pt x="0" y="318346"/>
                  </a:cubicBezTo>
                  <a:lnTo>
                    <a:pt x="0" y="132418"/>
                  </a:lnTo>
                  <a:cubicBezTo>
                    <a:pt x="0" y="97298"/>
                    <a:pt x="13951" y="63617"/>
                    <a:pt x="38784" y="38784"/>
                  </a:cubicBezTo>
                  <a:cubicBezTo>
                    <a:pt x="63617" y="13951"/>
                    <a:pt x="97298" y="0"/>
                    <a:pt x="132418" y="0"/>
                  </a:cubicBez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785319" cy="536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377"/>
                </a:lnSpc>
              </a:pPr>
              <a:r>
                <a:rPr lang="en-US" sz="4555">
                  <a:solidFill>
                    <a:srgbClr val="FFFFFF"/>
                  </a:solidFill>
                  <a:latin typeface="Cabin Bold"/>
                </a:rPr>
                <a:t>Matplotlib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08473" y="4863778"/>
            <a:ext cx="5008766" cy="4394522"/>
            <a:chOff x="0" y="0"/>
            <a:chExt cx="1319181" cy="115740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19181" cy="1157405"/>
            </a:xfrm>
            <a:custGeom>
              <a:avLst/>
              <a:gdLst/>
              <a:ahLst/>
              <a:cxnLst/>
              <a:rect l="l" t="t" r="r" b="b"/>
              <a:pathLst>
                <a:path w="1319181" h="1157405">
                  <a:moveTo>
                    <a:pt x="78829" y="0"/>
                  </a:moveTo>
                  <a:lnTo>
                    <a:pt x="1240352" y="0"/>
                  </a:lnTo>
                  <a:cubicBezTo>
                    <a:pt x="1261259" y="0"/>
                    <a:pt x="1281309" y="8305"/>
                    <a:pt x="1296093" y="23089"/>
                  </a:cubicBezTo>
                  <a:cubicBezTo>
                    <a:pt x="1310876" y="37872"/>
                    <a:pt x="1319181" y="57923"/>
                    <a:pt x="1319181" y="78829"/>
                  </a:cubicBezTo>
                  <a:lnTo>
                    <a:pt x="1319181" y="1078576"/>
                  </a:lnTo>
                  <a:cubicBezTo>
                    <a:pt x="1319181" y="1099483"/>
                    <a:pt x="1310876" y="1119533"/>
                    <a:pt x="1296093" y="1134316"/>
                  </a:cubicBezTo>
                  <a:cubicBezTo>
                    <a:pt x="1281309" y="1149100"/>
                    <a:pt x="1261259" y="1157405"/>
                    <a:pt x="1240352" y="1157405"/>
                  </a:cubicBezTo>
                  <a:lnTo>
                    <a:pt x="78829" y="1157405"/>
                  </a:lnTo>
                  <a:cubicBezTo>
                    <a:pt x="57923" y="1157405"/>
                    <a:pt x="37872" y="1149100"/>
                    <a:pt x="23089" y="1134316"/>
                  </a:cubicBezTo>
                  <a:cubicBezTo>
                    <a:pt x="8305" y="1119533"/>
                    <a:pt x="0" y="1099483"/>
                    <a:pt x="0" y="1078576"/>
                  </a:cubicBezTo>
                  <a:lnTo>
                    <a:pt x="0" y="78829"/>
                  </a:lnTo>
                  <a:cubicBezTo>
                    <a:pt x="0" y="57923"/>
                    <a:pt x="8305" y="37872"/>
                    <a:pt x="23089" y="23089"/>
                  </a:cubicBezTo>
                  <a:cubicBezTo>
                    <a:pt x="37872" y="8305"/>
                    <a:pt x="57923" y="0"/>
                    <a:pt x="78829" y="0"/>
                  </a:cubicBez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319181" cy="1224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81296" lvl="1" indent="-340648" algn="just">
                <a:lnSpc>
                  <a:spcPts val="4417"/>
                </a:lnSpc>
                <a:buFont typeface="Arial"/>
                <a:buChar char="•"/>
              </a:pPr>
              <a:r>
                <a:rPr lang="en-US" sz="3155">
                  <a:solidFill>
                    <a:srgbClr val="6CE5E8"/>
                  </a:solidFill>
                  <a:latin typeface="Cabin Bold"/>
                </a:rPr>
                <a:t>DataFrame</a:t>
              </a:r>
            </a:p>
            <a:p>
              <a:pPr marL="681296" lvl="1" indent="-340648" algn="just">
                <a:lnSpc>
                  <a:spcPts val="4417"/>
                </a:lnSpc>
                <a:buFont typeface="Arial"/>
                <a:buChar char="•"/>
              </a:pPr>
              <a:r>
                <a:rPr lang="en-US" sz="3155">
                  <a:solidFill>
                    <a:srgbClr val="6CE5E8"/>
                  </a:solidFill>
                  <a:latin typeface="Cabin Bold"/>
                </a:rPr>
                <a:t>Đọc/Ghi Dữ Liệu</a:t>
              </a:r>
            </a:p>
            <a:p>
              <a:pPr marL="681296" lvl="1" indent="-340648" algn="just">
                <a:lnSpc>
                  <a:spcPts val="4417"/>
                </a:lnSpc>
                <a:buFont typeface="Arial"/>
                <a:buChar char="•"/>
              </a:pPr>
              <a:r>
                <a:rPr lang="en-US" sz="3155">
                  <a:solidFill>
                    <a:srgbClr val="6CE5E8"/>
                  </a:solidFill>
                  <a:latin typeface="Cabin Bold"/>
                </a:rPr>
                <a:t>Xử Lý Dữ Liệu Thiếu</a:t>
              </a:r>
            </a:p>
            <a:p>
              <a:pPr marL="681296" lvl="1" indent="-340648" algn="just">
                <a:lnSpc>
                  <a:spcPts val="4417"/>
                </a:lnSpc>
                <a:buFont typeface="Arial"/>
                <a:buChar char="•"/>
              </a:pPr>
              <a:r>
                <a:rPr lang="en-US" sz="3155">
                  <a:solidFill>
                    <a:srgbClr val="6CE5E8"/>
                  </a:solidFill>
                  <a:latin typeface="Cabin Bold"/>
                </a:rPr>
                <a:t>Chỉnh Sửa Cấu Trúc Dữ Liệu</a:t>
              </a:r>
            </a:p>
            <a:p>
              <a:pPr marL="681296" lvl="1" indent="-340648" algn="just">
                <a:lnSpc>
                  <a:spcPts val="4417"/>
                </a:lnSpc>
                <a:buFont typeface="Arial"/>
                <a:buChar char="•"/>
              </a:pPr>
              <a:r>
                <a:rPr lang="en-US" sz="3155">
                  <a:solidFill>
                    <a:srgbClr val="6CE5E8"/>
                  </a:solidFill>
                  <a:latin typeface="Cabin Bold"/>
                </a:rPr>
                <a:t>.....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523400" y="4863778"/>
            <a:ext cx="4841718" cy="4394522"/>
            <a:chOff x="0" y="0"/>
            <a:chExt cx="1275185" cy="11574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75185" cy="1157405"/>
            </a:xfrm>
            <a:custGeom>
              <a:avLst/>
              <a:gdLst/>
              <a:ahLst/>
              <a:cxnLst/>
              <a:rect l="l" t="t" r="r" b="b"/>
              <a:pathLst>
                <a:path w="1275185" h="1157405">
                  <a:moveTo>
                    <a:pt x="81549" y="0"/>
                  </a:moveTo>
                  <a:lnTo>
                    <a:pt x="1193636" y="0"/>
                  </a:lnTo>
                  <a:cubicBezTo>
                    <a:pt x="1238674" y="0"/>
                    <a:pt x="1275185" y="36511"/>
                    <a:pt x="1275185" y="81549"/>
                  </a:cubicBezTo>
                  <a:lnTo>
                    <a:pt x="1275185" y="1075856"/>
                  </a:lnTo>
                  <a:cubicBezTo>
                    <a:pt x="1275185" y="1097484"/>
                    <a:pt x="1266593" y="1118226"/>
                    <a:pt x="1251300" y="1133520"/>
                  </a:cubicBezTo>
                  <a:cubicBezTo>
                    <a:pt x="1236006" y="1148813"/>
                    <a:pt x="1215264" y="1157405"/>
                    <a:pt x="1193636" y="1157405"/>
                  </a:cubicBezTo>
                  <a:lnTo>
                    <a:pt x="81549" y="1157405"/>
                  </a:lnTo>
                  <a:cubicBezTo>
                    <a:pt x="36511" y="1157405"/>
                    <a:pt x="0" y="1120894"/>
                    <a:pt x="0" y="1075856"/>
                  </a:cubicBezTo>
                  <a:lnTo>
                    <a:pt x="0" y="81549"/>
                  </a:lnTo>
                  <a:cubicBezTo>
                    <a:pt x="0" y="36511"/>
                    <a:pt x="36511" y="0"/>
                    <a:pt x="815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275185" cy="1214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24475" lvl="1" indent="-362238" algn="l">
                <a:lnSpc>
                  <a:spcPts val="4697"/>
                </a:lnSpc>
                <a:buFont typeface="Arial"/>
                <a:buChar char="•"/>
              </a:pPr>
              <a:r>
                <a:rPr lang="en-US" sz="3355">
                  <a:solidFill>
                    <a:srgbClr val="030404"/>
                  </a:solidFill>
                  <a:latin typeface="Cabin Bold"/>
                </a:rPr>
                <a:t>Tạo trực quan hóa tĩnh</a:t>
              </a:r>
            </a:p>
            <a:p>
              <a:pPr marL="724475" lvl="1" indent="-362238" algn="l">
                <a:lnSpc>
                  <a:spcPts val="4697"/>
                </a:lnSpc>
                <a:buFont typeface="Arial"/>
                <a:buChar char="•"/>
              </a:pPr>
              <a:r>
                <a:rPr lang="en-US" sz="3355">
                  <a:solidFill>
                    <a:srgbClr val="030404"/>
                  </a:solidFill>
                  <a:latin typeface="Cabin Bold"/>
                </a:rPr>
                <a:t>Hoạt hình và tương tác trong Python</a:t>
              </a:r>
            </a:p>
            <a:p>
              <a:pPr marL="724475" lvl="1" indent="-362238" algn="l">
                <a:lnSpc>
                  <a:spcPts val="4697"/>
                </a:lnSpc>
                <a:buFont typeface="Arial"/>
                <a:buChar char="•"/>
              </a:pPr>
              <a:r>
                <a:rPr lang="en-US" sz="3355">
                  <a:solidFill>
                    <a:srgbClr val="030404"/>
                  </a:solidFill>
                  <a:latin typeface="Cabin Bold"/>
                </a:rPr>
                <a:t>Trực quan hóa dữ </a:t>
              </a:r>
              <a:r>
                <a:rPr lang="en-US" sz="3355">
                  <a:solidFill>
                    <a:srgbClr val="040606"/>
                  </a:solidFill>
                  <a:latin typeface="Cabin Bold"/>
                </a:rPr>
                <a:t>liệu</a:t>
              </a:r>
              <a:r>
                <a:rPr lang="en-US" sz="3355">
                  <a:solidFill>
                    <a:srgbClr val="FFFFFF"/>
                  </a:solidFill>
                  <a:latin typeface="Cabin Bold"/>
                </a:rPr>
                <a:t>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650457" y="4863778"/>
            <a:ext cx="5637543" cy="4394522"/>
            <a:chOff x="0" y="0"/>
            <a:chExt cx="1484785" cy="115740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84785" cy="1157405"/>
            </a:xfrm>
            <a:custGeom>
              <a:avLst/>
              <a:gdLst/>
              <a:ahLst/>
              <a:cxnLst/>
              <a:rect l="l" t="t" r="r" b="b"/>
              <a:pathLst>
                <a:path w="1484785" h="1157405">
                  <a:moveTo>
                    <a:pt x="70037" y="0"/>
                  </a:moveTo>
                  <a:lnTo>
                    <a:pt x="1414748" y="0"/>
                  </a:lnTo>
                  <a:cubicBezTo>
                    <a:pt x="1433323" y="0"/>
                    <a:pt x="1451137" y="7379"/>
                    <a:pt x="1464272" y="20513"/>
                  </a:cubicBezTo>
                  <a:cubicBezTo>
                    <a:pt x="1477406" y="33648"/>
                    <a:pt x="1484785" y="51462"/>
                    <a:pt x="1484785" y="70037"/>
                  </a:cubicBezTo>
                  <a:lnTo>
                    <a:pt x="1484785" y="1087368"/>
                  </a:lnTo>
                  <a:cubicBezTo>
                    <a:pt x="1484785" y="1105943"/>
                    <a:pt x="1477406" y="1123757"/>
                    <a:pt x="1464272" y="1136892"/>
                  </a:cubicBezTo>
                  <a:cubicBezTo>
                    <a:pt x="1451137" y="1150026"/>
                    <a:pt x="1433323" y="1157405"/>
                    <a:pt x="1414748" y="1157405"/>
                  </a:cubicBezTo>
                  <a:lnTo>
                    <a:pt x="70037" y="1157405"/>
                  </a:lnTo>
                  <a:cubicBezTo>
                    <a:pt x="31357" y="1157405"/>
                    <a:pt x="0" y="1126048"/>
                    <a:pt x="0" y="1087368"/>
                  </a:cubicBezTo>
                  <a:lnTo>
                    <a:pt x="0" y="70037"/>
                  </a:lnTo>
                  <a:cubicBezTo>
                    <a:pt x="0" y="51462"/>
                    <a:pt x="7379" y="33648"/>
                    <a:pt x="20513" y="20513"/>
                  </a:cubicBezTo>
                  <a:cubicBezTo>
                    <a:pt x="33648" y="7379"/>
                    <a:pt x="51462" y="0"/>
                    <a:pt x="70037" y="0"/>
                  </a:cubicBezTo>
                  <a:close/>
                </a:path>
              </a:pathLst>
            </a:custGeom>
            <a:solidFill>
              <a:srgbClr val="F2EE1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1484785" cy="1224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81296" lvl="1" indent="-340648" algn="l">
                <a:lnSpc>
                  <a:spcPts val="4417"/>
                </a:lnSpc>
                <a:buFont typeface="Arial"/>
                <a:buChar char="•"/>
              </a:pPr>
              <a:r>
                <a:rPr lang="en-US" sz="3155">
                  <a:solidFill>
                    <a:srgbClr val="006B38"/>
                  </a:solidFill>
                  <a:latin typeface="Cabin Bold"/>
                </a:rPr>
                <a:t>Cho phép tạo ra và quản lý các Arrays</a:t>
              </a:r>
            </a:p>
            <a:p>
              <a:pPr marL="681296" lvl="1" indent="-340648" algn="l">
                <a:lnSpc>
                  <a:spcPts val="4417"/>
                </a:lnSpc>
                <a:buFont typeface="Arial"/>
                <a:buChar char="•"/>
              </a:pPr>
              <a:r>
                <a:rPr lang="en-US" sz="3155">
                  <a:solidFill>
                    <a:srgbClr val="006B38"/>
                  </a:solidFill>
                  <a:latin typeface="Cabin Bold"/>
                </a:rPr>
                <a:t>Cung cấp các phép toán toán học</a:t>
              </a:r>
            </a:p>
            <a:p>
              <a:pPr marL="681296" lvl="1" indent="-340648" algn="l">
                <a:lnSpc>
                  <a:spcPts val="4417"/>
                </a:lnSpc>
                <a:buFont typeface="Arial"/>
                <a:buChar char="•"/>
              </a:pPr>
              <a:r>
                <a:rPr lang="en-US" sz="3155">
                  <a:solidFill>
                    <a:srgbClr val="006B38"/>
                  </a:solidFill>
                  <a:latin typeface="Cabin Bold"/>
                </a:rPr>
                <a:t>Tự động mở rộng kích thước của mảng phù hợp với các phép toán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5217239" y="3028886"/>
            <a:ext cx="961573" cy="961573"/>
          </a:xfrm>
          <a:custGeom>
            <a:avLst/>
            <a:gdLst/>
            <a:ahLst/>
            <a:cxnLst/>
            <a:rect l="l" t="t" r="r" b="b"/>
            <a:pathLst>
              <a:path w="961573" h="961573">
                <a:moveTo>
                  <a:pt x="0" y="0"/>
                </a:moveTo>
                <a:lnTo>
                  <a:pt x="961573" y="0"/>
                </a:lnTo>
                <a:lnTo>
                  <a:pt x="961573" y="961573"/>
                </a:lnTo>
                <a:lnTo>
                  <a:pt x="0" y="96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575385" y="3028886"/>
            <a:ext cx="961573" cy="961573"/>
          </a:xfrm>
          <a:custGeom>
            <a:avLst/>
            <a:gdLst/>
            <a:ahLst/>
            <a:cxnLst/>
            <a:rect l="l" t="t" r="r" b="b"/>
            <a:pathLst>
              <a:path w="961573" h="961573">
                <a:moveTo>
                  <a:pt x="0" y="0"/>
                </a:moveTo>
                <a:lnTo>
                  <a:pt x="961573" y="0"/>
                </a:lnTo>
                <a:lnTo>
                  <a:pt x="961573" y="961573"/>
                </a:lnTo>
                <a:lnTo>
                  <a:pt x="0" y="96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7694060" y="9502723"/>
            <a:ext cx="246057" cy="53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000000"/>
                </a:solidFill>
                <a:latin typeface="Cabin Bold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9071" y="509358"/>
            <a:ext cx="7194346" cy="1038685"/>
            <a:chOff x="0" y="0"/>
            <a:chExt cx="1894807" cy="273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4807" cy="273563"/>
            </a:xfrm>
            <a:custGeom>
              <a:avLst/>
              <a:gdLst/>
              <a:ahLst/>
              <a:cxnLst/>
              <a:rect l="l" t="t" r="r" b="b"/>
              <a:pathLst>
                <a:path w="1894807" h="273563">
                  <a:moveTo>
                    <a:pt x="54882" y="0"/>
                  </a:moveTo>
                  <a:lnTo>
                    <a:pt x="1839925" y="0"/>
                  </a:lnTo>
                  <a:cubicBezTo>
                    <a:pt x="1854481" y="0"/>
                    <a:pt x="1868440" y="5782"/>
                    <a:pt x="1878733" y="16074"/>
                  </a:cubicBezTo>
                  <a:cubicBezTo>
                    <a:pt x="1889025" y="26367"/>
                    <a:pt x="1894807" y="40326"/>
                    <a:pt x="1894807" y="54882"/>
                  </a:cubicBezTo>
                  <a:lnTo>
                    <a:pt x="1894807" y="218681"/>
                  </a:lnTo>
                  <a:cubicBezTo>
                    <a:pt x="1894807" y="233237"/>
                    <a:pt x="1889025" y="247196"/>
                    <a:pt x="1878733" y="257489"/>
                  </a:cubicBezTo>
                  <a:cubicBezTo>
                    <a:pt x="1868440" y="267781"/>
                    <a:pt x="1854481" y="273563"/>
                    <a:pt x="1839925" y="273563"/>
                  </a:cubicBezTo>
                  <a:lnTo>
                    <a:pt x="54882" y="273563"/>
                  </a:lnTo>
                  <a:cubicBezTo>
                    <a:pt x="40326" y="273563"/>
                    <a:pt x="26367" y="267781"/>
                    <a:pt x="16074" y="257489"/>
                  </a:cubicBezTo>
                  <a:cubicBezTo>
                    <a:pt x="5782" y="247196"/>
                    <a:pt x="0" y="233237"/>
                    <a:pt x="0" y="218681"/>
                  </a:cubicBezTo>
                  <a:lnTo>
                    <a:pt x="0" y="54882"/>
                  </a:lnTo>
                  <a:cubicBezTo>
                    <a:pt x="0" y="40326"/>
                    <a:pt x="5782" y="26367"/>
                    <a:pt x="16074" y="16074"/>
                  </a:cubicBezTo>
                  <a:cubicBezTo>
                    <a:pt x="26367" y="5782"/>
                    <a:pt x="40326" y="0"/>
                    <a:pt x="54882" y="0"/>
                  </a:cubicBezTo>
                  <a:close/>
                </a:path>
              </a:pathLst>
            </a:custGeom>
            <a:solidFill>
              <a:srgbClr val="0053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894807" cy="340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57"/>
                </a:lnSpc>
              </a:pPr>
              <a:r>
                <a:rPr lang="en-US" sz="3755">
                  <a:solidFill>
                    <a:srgbClr val="F2EE11"/>
                  </a:solidFill>
                  <a:latin typeface="Cabin Bold"/>
                </a:rPr>
                <a:t>Các thư viện được sử dụng  :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653925"/>
            <a:ext cx="5534740" cy="1711495"/>
            <a:chOff x="0" y="0"/>
            <a:chExt cx="1457709" cy="4507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57709" cy="450764"/>
            </a:xfrm>
            <a:custGeom>
              <a:avLst/>
              <a:gdLst/>
              <a:ahLst/>
              <a:cxnLst/>
              <a:rect l="l" t="t" r="r" b="b"/>
              <a:pathLst>
                <a:path w="1457709" h="450764">
                  <a:moveTo>
                    <a:pt x="71338" y="0"/>
                  </a:moveTo>
                  <a:lnTo>
                    <a:pt x="1386371" y="0"/>
                  </a:lnTo>
                  <a:cubicBezTo>
                    <a:pt x="1425770" y="0"/>
                    <a:pt x="1457709" y="31939"/>
                    <a:pt x="1457709" y="71338"/>
                  </a:cubicBezTo>
                  <a:lnTo>
                    <a:pt x="1457709" y="379426"/>
                  </a:lnTo>
                  <a:cubicBezTo>
                    <a:pt x="1457709" y="418825"/>
                    <a:pt x="1425770" y="450764"/>
                    <a:pt x="1386371" y="450764"/>
                  </a:cubicBezTo>
                  <a:lnTo>
                    <a:pt x="71338" y="450764"/>
                  </a:lnTo>
                  <a:cubicBezTo>
                    <a:pt x="31939" y="450764"/>
                    <a:pt x="0" y="418825"/>
                    <a:pt x="0" y="379426"/>
                  </a:cubicBezTo>
                  <a:lnTo>
                    <a:pt x="0" y="71338"/>
                  </a:lnTo>
                  <a:cubicBezTo>
                    <a:pt x="0" y="31939"/>
                    <a:pt x="31939" y="0"/>
                    <a:pt x="71338" y="0"/>
                  </a:cubicBezTo>
                  <a:close/>
                </a:path>
              </a:pathLst>
            </a:custGeom>
            <a:solidFill>
              <a:srgbClr val="6CE5E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1457709" cy="55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777"/>
                </a:lnSpc>
              </a:pPr>
              <a:r>
                <a:rPr lang="en-US" sz="5555">
                  <a:solidFill>
                    <a:srgbClr val="333333"/>
                  </a:solidFill>
                  <a:latin typeface="Cabin Bold"/>
                </a:rPr>
                <a:t>Statsmodels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30737" y="2653925"/>
            <a:ext cx="5391551" cy="1711495"/>
            <a:chOff x="0" y="0"/>
            <a:chExt cx="1419997" cy="4507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9997" cy="450764"/>
            </a:xfrm>
            <a:custGeom>
              <a:avLst/>
              <a:gdLst/>
              <a:ahLst/>
              <a:cxnLst/>
              <a:rect l="l" t="t" r="r" b="b"/>
              <a:pathLst>
                <a:path w="1419997" h="450764">
                  <a:moveTo>
                    <a:pt x="73233" y="0"/>
                  </a:moveTo>
                  <a:lnTo>
                    <a:pt x="1346764" y="0"/>
                  </a:lnTo>
                  <a:cubicBezTo>
                    <a:pt x="1366187" y="0"/>
                    <a:pt x="1384814" y="7716"/>
                    <a:pt x="1398548" y="21449"/>
                  </a:cubicBezTo>
                  <a:cubicBezTo>
                    <a:pt x="1412282" y="35183"/>
                    <a:pt x="1419997" y="53810"/>
                    <a:pt x="1419997" y="73233"/>
                  </a:cubicBezTo>
                  <a:lnTo>
                    <a:pt x="1419997" y="377531"/>
                  </a:lnTo>
                  <a:cubicBezTo>
                    <a:pt x="1419997" y="417977"/>
                    <a:pt x="1387210" y="450764"/>
                    <a:pt x="1346764" y="450764"/>
                  </a:cubicBezTo>
                  <a:lnTo>
                    <a:pt x="73233" y="450764"/>
                  </a:lnTo>
                  <a:cubicBezTo>
                    <a:pt x="32787" y="450764"/>
                    <a:pt x="0" y="417977"/>
                    <a:pt x="0" y="377531"/>
                  </a:cubicBezTo>
                  <a:lnTo>
                    <a:pt x="0" y="73233"/>
                  </a:lnTo>
                  <a:cubicBezTo>
                    <a:pt x="0" y="32787"/>
                    <a:pt x="32787" y="0"/>
                    <a:pt x="73233" y="0"/>
                  </a:cubicBezTo>
                  <a:close/>
                </a:path>
              </a:pathLst>
            </a:custGeom>
            <a:solidFill>
              <a:srgbClr val="04613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1419997" cy="55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17"/>
                </a:lnSpc>
              </a:pPr>
              <a:r>
                <a:rPr lang="en-US" sz="5155">
                  <a:solidFill>
                    <a:srgbClr val="F2EE11"/>
                  </a:solidFill>
                  <a:latin typeface="Cabin Bold"/>
                </a:rPr>
                <a:t>U scikit-learn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8473" y="4610621"/>
            <a:ext cx="7624945" cy="4647679"/>
            <a:chOff x="0" y="-66675"/>
            <a:chExt cx="2008216" cy="12240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08216" cy="1157405"/>
            </a:xfrm>
            <a:custGeom>
              <a:avLst/>
              <a:gdLst/>
              <a:ahLst/>
              <a:cxnLst/>
              <a:rect l="l" t="t" r="r" b="b"/>
              <a:pathLst>
                <a:path w="2008216" h="1157405">
                  <a:moveTo>
                    <a:pt x="51782" y="0"/>
                  </a:moveTo>
                  <a:lnTo>
                    <a:pt x="1956433" y="0"/>
                  </a:lnTo>
                  <a:cubicBezTo>
                    <a:pt x="1985032" y="0"/>
                    <a:pt x="2008216" y="23184"/>
                    <a:pt x="2008216" y="51782"/>
                  </a:cubicBezTo>
                  <a:lnTo>
                    <a:pt x="2008216" y="1105623"/>
                  </a:lnTo>
                  <a:cubicBezTo>
                    <a:pt x="2008216" y="1119356"/>
                    <a:pt x="2002760" y="1132527"/>
                    <a:pt x="1993049" y="1142238"/>
                  </a:cubicBezTo>
                  <a:cubicBezTo>
                    <a:pt x="1983338" y="1151949"/>
                    <a:pt x="1970167" y="1157405"/>
                    <a:pt x="1956433" y="1157405"/>
                  </a:cubicBezTo>
                  <a:lnTo>
                    <a:pt x="51782" y="1157405"/>
                  </a:lnTo>
                  <a:cubicBezTo>
                    <a:pt x="23184" y="1157405"/>
                    <a:pt x="0" y="1134221"/>
                    <a:pt x="0" y="1105623"/>
                  </a:cubicBezTo>
                  <a:lnTo>
                    <a:pt x="0" y="51782"/>
                  </a:lnTo>
                  <a:cubicBezTo>
                    <a:pt x="0" y="23184"/>
                    <a:pt x="23184" y="0"/>
                    <a:pt x="51782" y="0"/>
                  </a:cubicBez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008216" cy="1224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81296" lvl="1" indent="-340648" algn="just">
                <a:lnSpc>
                  <a:spcPts val="4417"/>
                </a:lnSpc>
                <a:buFont typeface="Arial"/>
                <a:buChar char="•"/>
              </a:pPr>
              <a:r>
                <a:rPr lang="en-US" sz="3155" dirty="0" err="1">
                  <a:solidFill>
                    <a:srgbClr val="6CE5E8"/>
                  </a:solidFill>
                  <a:latin typeface="Cabin Bold"/>
                </a:rPr>
                <a:t>Mô</a:t>
              </a:r>
              <a:r>
                <a:rPr lang="en-US" sz="3155" dirty="0">
                  <a:solidFill>
                    <a:srgbClr val="6CE5E8"/>
                  </a:solidFill>
                  <a:latin typeface="Cabin Bold"/>
                </a:rPr>
                <a:t> </a:t>
              </a:r>
              <a:r>
                <a:rPr lang="en-US" sz="3155" dirty="0" err="1">
                  <a:solidFill>
                    <a:srgbClr val="6CE5E8"/>
                  </a:solidFill>
                  <a:latin typeface="Cabin Bold"/>
                </a:rPr>
                <a:t>hình</a:t>
              </a:r>
              <a:r>
                <a:rPr lang="en-US" sz="3155" dirty="0">
                  <a:solidFill>
                    <a:srgbClr val="6CE5E8"/>
                  </a:solidFill>
                  <a:latin typeface="Cabin Bold"/>
                </a:rPr>
                <a:t> </a:t>
              </a:r>
              <a:r>
                <a:rPr lang="en-US" sz="3155" dirty="0" err="1">
                  <a:solidFill>
                    <a:srgbClr val="6CE5E8"/>
                  </a:solidFill>
                  <a:latin typeface="Cabin Bold"/>
                </a:rPr>
                <a:t>hóa</a:t>
              </a:r>
              <a:r>
                <a:rPr lang="en-US" sz="3155" dirty="0">
                  <a:solidFill>
                    <a:srgbClr val="6CE5E8"/>
                  </a:solidFill>
                  <a:latin typeface="Cabin Bold"/>
                </a:rPr>
                <a:t> </a:t>
              </a:r>
              <a:r>
                <a:rPr lang="en-US" sz="3155" dirty="0" err="1">
                  <a:solidFill>
                    <a:srgbClr val="6CE5E8"/>
                  </a:solidFill>
                  <a:latin typeface="Cabin Bold"/>
                </a:rPr>
                <a:t>chuỗi</a:t>
              </a:r>
              <a:r>
                <a:rPr lang="en-US" sz="3155" dirty="0">
                  <a:solidFill>
                    <a:srgbClr val="6CE5E8"/>
                  </a:solidFill>
                  <a:latin typeface="Cabin Bold"/>
                </a:rPr>
                <a:t> </a:t>
              </a:r>
              <a:r>
                <a:rPr lang="en-US" sz="3155" dirty="0" err="1">
                  <a:solidFill>
                    <a:srgbClr val="6CE5E8"/>
                  </a:solidFill>
                  <a:latin typeface="Cabin Bold"/>
                </a:rPr>
                <a:t>thời</a:t>
              </a:r>
              <a:r>
                <a:rPr lang="en-US" sz="3155" dirty="0">
                  <a:solidFill>
                    <a:srgbClr val="6CE5E8"/>
                  </a:solidFill>
                  <a:latin typeface="Cabin Bold"/>
                </a:rPr>
                <a:t> </a:t>
              </a:r>
              <a:r>
                <a:rPr lang="en-US" sz="3155" dirty="0" err="1">
                  <a:solidFill>
                    <a:srgbClr val="6CE5E8"/>
                  </a:solidFill>
                  <a:latin typeface="Cabin Bold"/>
                </a:rPr>
                <a:t>gian</a:t>
              </a:r>
              <a:endParaRPr lang="en-US" sz="3155" dirty="0">
                <a:solidFill>
                  <a:srgbClr val="6CE5E8"/>
                </a:solidFill>
                <a:latin typeface="Cabin Bold"/>
              </a:endParaRPr>
            </a:p>
            <a:p>
              <a:pPr marL="681296" lvl="1" indent="-340648" algn="just">
                <a:lnSpc>
                  <a:spcPts val="4417"/>
                </a:lnSpc>
                <a:buFont typeface="Arial"/>
                <a:buChar char="•"/>
              </a:pPr>
              <a:r>
                <a:rPr lang="en-US" sz="3155" dirty="0" err="1">
                  <a:solidFill>
                    <a:srgbClr val="6CE5E8"/>
                  </a:solidFill>
                  <a:latin typeface="Cabin Bold"/>
                </a:rPr>
                <a:t>Mô</a:t>
              </a:r>
              <a:r>
                <a:rPr lang="en-US" sz="3155" dirty="0">
                  <a:solidFill>
                    <a:srgbClr val="6CE5E8"/>
                  </a:solidFill>
                  <a:latin typeface="Cabin Bold"/>
                </a:rPr>
                <a:t> </a:t>
              </a:r>
              <a:r>
                <a:rPr lang="en-US" sz="3155" dirty="0" err="1">
                  <a:solidFill>
                    <a:srgbClr val="6CE5E8"/>
                  </a:solidFill>
                  <a:latin typeface="Cabin Bold"/>
                </a:rPr>
                <a:t>hình</a:t>
              </a:r>
              <a:r>
                <a:rPr lang="en-US" sz="3155" dirty="0">
                  <a:solidFill>
                    <a:srgbClr val="6CE5E8"/>
                  </a:solidFill>
                  <a:latin typeface="Cabin Bold"/>
                </a:rPr>
                <a:t> </a:t>
              </a:r>
              <a:r>
                <a:rPr lang="en-US" sz="3155" dirty="0" err="1">
                  <a:solidFill>
                    <a:srgbClr val="6CE5E8"/>
                  </a:solidFill>
                  <a:latin typeface="Cabin Bold"/>
                </a:rPr>
                <a:t>hóa</a:t>
              </a:r>
              <a:r>
                <a:rPr lang="en-US" sz="3155" dirty="0">
                  <a:solidFill>
                    <a:srgbClr val="6CE5E8"/>
                  </a:solidFill>
                  <a:latin typeface="Cabin Bold"/>
                </a:rPr>
                <a:t> </a:t>
              </a:r>
              <a:r>
                <a:rPr lang="en-US" sz="3155" dirty="0" err="1">
                  <a:solidFill>
                    <a:srgbClr val="6CE5E8"/>
                  </a:solidFill>
                  <a:latin typeface="Cabin Bold"/>
                </a:rPr>
                <a:t>biến</a:t>
              </a:r>
              <a:r>
                <a:rPr lang="en-US" sz="3155" dirty="0">
                  <a:solidFill>
                    <a:srgbClr val="6CE5E8"/>
                  </a:solidFill>
                  <a:latin typeface="Cabin Bold"/>
                </a:rPr>
                <a:t> </a:t>
              </a:r>
              <a:r>
                <a:rPr lang="en-US" sz="3155" dirty="0" err="1">
                  <a:solidFill>
                    <a:srgbClr val="6CE5E8"/>
                  </a:solidFill>
                  <a:latin typeface="Cabin Bold"/>
                </a:rPr>
                <a:t>động</a:t>
              </a:r>
              <a:endParaRPr lang="en-US" sz="3155" dirty="0">
                <a:solidFill>
                  <a:srgbClr val="6CE5E8"/>
                </a:solidFill>
                <a:latin typeface="Cabin Bold"/>
              </a:endParaRPr>
            </a:p>
            <a:p>
              <a:pPr marL="681296" lvl="1" indent="-340648" algn="just">
                <a:lnSpc>
                  <a:spcPts val="4417"/>
                </a:lnSpc>
                <a:buFont typeface="Arial"/>
                <a:buChar char="•"/>
              </a:pPr>
              <a:r>
                <a:rPr lang="en-US" sz="3155" dirty="0" err="1">
                  <a:solidFill>
                    <a:srgbClr val="6CE5E8"/>
                  </a:solidFill>
                  <a:latin typeface="Cabin Bold"/>
                </a:rPr>
                <a:t>Mô</a:t>
              </a:r>
              <a:r>
                <a:rPr lang="en-US" sz="3155" dirty="0">
                  <a:solidFill>
                    <a:srgbClr val="6CE5E8"/>
                  </a:solidFill>
                  <a:latin typeface="Cabin Bold"/>
                </a:rPr>
                <a:t> </a:t>
              </a:r>
              <a:r>
                <a:rPr lang="en-US" sz="3155" dirty="0" err="1">
                  <a:solidFill>
                    <a:srgbClr val="6CE5E8"/>
                  </a:solidFill>
                  <a:latin typeface="Cabin Bold"/>
                </a:rPr>
                <a:t>hình</a:t>
              </a:r>
              <a:r>
                <a:rPr lang="en-US" sz="3155" dirty="0">
                  <a:solidFill>
                    <a:srgbClr val="6CE5E8"/>
                  </a:solidFill>
                  <a:latin typeface="Cabin Bold"/>
                </a:rPr>
                <a:t> </a:t>
              </a:r>
              <a:r>
                <a:rPr lang="en-US" sz="3155" dirty="0" err="1">
                  <a:solidFill>
                    <a:srgbClr val="6CE5E8"/>
                  </a:solidFill>
                  <a:latin typeface="Cabin Bold"/>
                </a:rPr>
                <a:t>hóa</a:t>
              </a:r>
              <a:r>
                <a:rPr lang="en-US" sz="3155" dirty="0">
                  <a:solidFill>
                    <a:srgbClr val="6CE5E8"/>
                  </a:solidFill>
                  <a:latin typeface="Cabin Bold"/>
                </a:rPr>
                <a:t> </a:t>
              </a:r>
              <a:r>
                <a:rPr lang="en-US" sz="3155" dirty="0" err="1">
                  <a:solidFill>
                    <a:srgbClr val="6CE5E8"/>
                  </a:solidFill>
                  <a:latin typeface="Cabin Bold"/>
                </a:rPr>
                <a:t>vụ</a:t>
              </a:r>
              <a:r>
                <a:rPr lang="en-US" sz="3155" dirty="0">
                  <a:solidFill>
                    <a:srgbClr val="6CE5E8"/>
                  </a:solidFill>
                  <a:latin typeface="Cabin Bold"/>
                </a:rPr>
                <a:t> </a:t>
              </a:r>
              <a:r>
                <a:rPr lang="en-US" sz="3155" dirty="0" err="1">
                  <a:solidFill>
                    <a:srgbClr val="6CE5E8"/>
                  </a:solidFill>
                  <a:latin typeface="Cabin Bold"/>
                </a:rPr>
                <a:t>mùa</a:t>
              </a:r>
              <a:endParaRPr lang="en-US" sz="3155" dirty="0">
                <a:solidFill>
                  <a:srgbClr val="6CE5E8"/>
                </a:solidFill>
                <a:latin typeface="Cabin Bold"/>
              </a:endParaRPr>
            </a:p>
            <a:p>
              <a:pPr algn="just">
                <a:lnSpc>
                  <a:spcPts val="4417"/>
                </a:lnSpc>
              </a:pPr>
              <a:endParaRPr lang="en-US" sz="3155" dirty="0">
                <a:solidFill>
                  <a:srgbClr val="6CE5E8"/>
                </a:solidFill>
                <a:latin typeface="Cabin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17475" y="4863778"/>
            <a:ext cx="8270525" cy="4394522"/>
            <a:chOff x="0" y="0"/>
            <a:chExt cx="2178245" cy="115740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78245" cy="1157405"/>
            </a:xfrm>
            <a:custGeom>
              <a:avLst/>
              <a:gdLst/>
              <a:ahLst/>
              <a:cxnLst/>
              <a:rect l="l" t="t" r="r" b="b"/>
              <a:pathLst>
                <a:path w="2178245" h="1157405">
                  <a:moveTo>
                    <a:pt x="47740" y="0"/>
                  </a:moveTo>
                  <a:lnTo>
                    <a:pt x="2130505" y="0"/>
                  </a:lnTo>
                  <a:cubicBezTo>
                    <a:pt x="2143166" y="0"/>
                    <a:pt x="2155310" y="5030"/>
                    <a:pt x="2164262" y="13983"/>
                  </a:cubicBezTo>
                  <a:cubicBezTo>
                    <a:pt x="2173216" y="22936"/>
                    <a:pt x="2178245" y="35079"/>
                    <a:pt x="2178245" y="47740"/>
                  </a:cubicBezTo>
                  <a:lnTo>
                    <a:pt x="2178245" y="1109665"/>
                  </a:lnTo>
                  <a:cubicBezTo>
                    <a:pt x="2178245" y="1122326"/>
                    <a:pt x="2173216" y="1134469"/>
                    <a:pt x="2164262" y="1143422"/>
                  </a:cubicBezTo>
                  <a:cubicBezTo>
                    <a:pt x="2155310" y="1152375"/>
                    <a:pt x="2143166" y="1157405"/>
                    <a:pt x="2130505" y="1157405"/>
                  </a:cubicBezTo>
                  <a:lnTo>
                    <a:pt x="47740" y="1157405"/>
                  </a:lnTo>
                  <a:cubicBezTo>
                    <a:pt x="35079" y="1157405"/>
                    <a:pt x="22936" y="1152375"/>
                    <a:pt x="13983" y="1143422"/>
                  </a:cubicBezTo>
                  <a:cubicBezTo>
                    <a:pt x="5030" y="1134469"/>
                    <a:pt x="0" y="1122326"/>
                    <a:pt x="0" y="1109665"/>
                  </a:cubicBezTo>
                  <a:lnTo>
                    <a:pt x="0" y="47740"/>
                  </a:lnTo>
                  <a:cubicBezTo>
                    <a:pt x="0" y="35079"/>
                    <a:pt x="5030" y="22936"/>
                    <a:pt x="13983" y="13983"/>
                  </a:cubicBezTo>
                  <a:cubicBezTo>
                    <a:pt x="22936" y="5030"/>
                    <a:pt x="35079" y="0"/>
                    <a:pt x="47740" y="0"/>
                  </a:cubicBezTo>
                  <a:close/>
                </a:path>
              </a:pathLst>
            </a:custGeom>
            <a:solidFill>
              <a:srgbClr val="F2EE1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178245" cy="1224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81296" lvl="1" indent="-340648" algn="l">
                <a:lnSpc>
                  <a:spcPts val="4417"/>
                </a:lnSpc>
                <a:buFont typeface="Arial"/>
                <a:buChar char="•"/>
              </a:pPr>
              <a:r>
                <a:rPr lang="en-US" sz="3155">
                  <a:solidFill>
                    <a:srgbClr val="006B38"/>
                  </a:solidFill>
                  <a:latin typeface="Cabin"/>
                </a:rPr>
                <a:t>Đại diện cho thuật toán hồi quy tuyến tính dùng để dự đoán biến động trong tương lai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8663213" y="3028886"/>
            <a:ext cx="961573" cy="961573"/>
          </a:xfrm>
          <a:custGeom>
            <a:avLst/>
            <a:gdLst/>
            <a:ahLst/>
            <a:cxnLst/>
            <a:rect l="l" t="t" r="r" b="b"/>
            <a:pathLst>
              <a:path w="961573" h="961573">
                <a:moveTo>
                  <a:pt x="0" y="0"/>
                </a:moveTo>
                <a:lnTo>
                  <a:pt x="961574" y="0"/>
                </a:lnTo>
                <a:lnTo>
                  <a:pt x="961574" y="961573"/>
                </a:lnTo>
                <a:lnTo>
                  <a:pt x="0" y="96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7710713" y="9502723"/>
            <a:ext cx="212750" cy="53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000000"/>
                </a:solidFill>
                <a:latin typeface="Cabin Bold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9978" y="3253979"/>
            <a:ext cx="7595518" cy="3200186"/>
            <a:chOff x="0" y="0"/>
            <a:chExt cx="10127357" cy="4266915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10127357" cy="2864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8355"/>
                </a:lnSpc>
              </a:pPr>
              <a:r>
                <a:rPr lang="en-US" sz="7595">
                  <a:solidFill>
                    <a:srgbClr val="2E2E2E"/>
                  </a:solidFill>
                  <a:latin typeface="Cabin"/>
                </a:rPr>
                <a:t>PROPERTIES </a:t>
              </a:r>
            </a:p>
            <a:p>
              <a:pPr algn="l">
                <a:lnSpc>
                  <a:spcPts val="8355"/>
                </a:lnSpc>
              </a:pPr>
              <a:r>
                <a:rPr lang="en-US" sz="7595">
                  <a:solidFill>
                    <a:srgbClr val="2E2E2E"/>
                  </a:solidFill>
                  <a:latin typeface="Cabin"/>
                </a:rPr>
                <a:t>( THUỘC TÍNH )  :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52836"/>
              <a:ext cx="10127357" cy="614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5"/>
                </a:lnSpc>
              </a:pPr>
              <a:r>
                <a:rPr lang="en-US" sz="3038" spc="60">
                  <a:solidFill>
                    <a:srgbClr val="2E2E2E"/>
                  </a:solidFill>
                  <a:latin typeface="Cabin Bold"/>
                </a:rPr>
                <a:t>CÁC LOẠI DỮ LIỆU CẦN THIẾT !!!!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9978" y="1331532"/>
            <a:ext cx="6184943" cy="1263586"/>
            <a:chOff x="0" y="0"/>
            <a:chExt cx="8246591" cy="16847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39722" cy="1684781"/>
            </a:xfrm>
            <a:custGeom>
              <a:avLst/>
              <a:gdLst/>
              <a:ahLst/>
              <a:cxnLst/>
              <a:rect l="l" t="t" r="r" b="b"/>
              <a:pathLst>
                <a:path w="1439722" h="1684781">
                  <a:moveTo>
                    <a:pt x="0" y="0"/>
                  </a:moveTo>
                  <a:lnTo>
                    <a:pt x="1439722" y="0"/>
                  </a:lnTo>
                  <a:lnTo>
                    <a:pt x="1439722" y="1684781"/>
                  </a:lnTo>
                  <a:lnTo>
                    <a:pt x="0" y="1684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923254" y="391564"/>
              <a:ext cx="6323337" cy="901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39"/>
                </a:lnSpc>
              </a:pPr>
              <a:r>
                <a:rPr lang="en-US" sz="4449">
                  <a:solidFill>
                    <a:srgbClr val="2E2E2E"/>
                  </a:solidFill>
                  <a:latin typeface="Cabin Bold"/>
                </a:rPr>
                <a:t>INFORMATION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6916443" y="-332874"/>
            <a:ext cx="3298968" cy="1361574"/>
          </a:xfrm>
          <a:custGeom>
            <a:avLst/>
            <a:gdLst/>
            <a:ahLst/>
            <a:cxnLst/>
            <a:rect l="l" t="t" r="r" b="b"/>
            <a:pathLst>
              <a:path w="3298968" h="1361574">
                <a:moveTo>
                  <a:pt x="0" y="0"/>
                </a:moveTo>
                <a:lnTo>
                  <a:pt x="3298969" y="0"/>
                </a:lnTo>
                <a:lnTo>
                  <a:pt x="3298969" y="1361574"/>
                </a:lnTo>
                <a:lnTo>
                  <a:pt x="0" y="1361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271255">
            <a:off x="1138773" y="6614439"/>
            <a:ext cx="4732254" cy="1161553"/>
          </a:xfrm>
          <a:custGeom>
            <a:avLst/>
            <a:gdLst/>
            <a:ahLst/>
            <a:cxnLst/>
            <a:rect l="l" t="t" r="r" b="b"/>
            <a:pathLst>
              <a:path w="4732254" h="1161553">
                <a:moveTo>
                  <a:pt x="0" y="0"/>
                </a:moveTo>
                <a:lnTo>
                  <a:pt x="4732254" y="0"/>
                </a:lnTo>
                <a:lnTo>
                  <a:pt x="4732254" y="1161553"/>
                </a:lnTo>
                <a:lnTo>
                  <a:pt x="0" y="1161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63250">
            <a:off x="16460965" y="6663028"/>
            <a:ext cx="2349652" cy="803154"/>
          </a:xfrm>
          <a:custGeom>
            <a:avLst/>
            <a:gdLst/>
            <a:ahLst/>
            <a:cxnLst/>
            <a:rect l="l" t="t" r="r" b="b"/>
            <a:pathLst>
              <a:path w="2349652" h="803154">
                <a:moveTo>
                  <a:pt x="0" y="0"/>
                </a:moveTo>
                <a:lnTo>
                  <a:pt x="2349652" y="0"/>
                </a:lnTo>
                <a:lnTo>
                  <a:pt x="2349652" y="803154"/>
                </a:lnTo>
                <a:lnTo>
                  <a:pt x="0" y="8031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771011" y="862181"/>
            <a:ext cx="1189748" cy="938701"/>
          </a:xfrm>
          <a:custGeom>
            <a:avLst/>
            <a:gdLst/>
            <a:ahLst/>
            <a:cxnLst/>
            <a:rect l="l" t="t" r="r" b="b"/>
            <a:pathLst>
              <a:path w="1189748" h="938701">
                <a:moveTo>
                  <a:pt x="0" y="0"/>
                </a:moveTo>
                <a:lnTo>
                  <a:pt x="1189749" y="0"/>
                </a:lnTo>
                <a:lnTo>
                  <a:pt x="1189749" y="938701"/>
                </a:lnTo>
                <a:lnTo>
                  <a:pt x="0" y="9387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923742" y="2293239"/>
            <a:ext cx="938696" cy="785091"/>
          </a:xfrm>
          <a:custGeom>
            <a:avLst/>
            <a:gdLst/>
            <a:ahLst/>
            <a:cxnLst/>
            <a:rect l="l" t="t" r="r" b="b"/>
            <a:pathLst>
              <a:path w="938696" h="785091">
                <a:moveTo>
                  <a:pt x="0" y="0"/>
                </a:moveTo>
                <a:lnTo>
                  <a:pt x="938696" y="0"/>
                </a:lnTo>
                <a:lnTo>
                  <a:pt x="938696" y="785091"/>
                </a:lnTo>
                <a:lnTo>
                  <a:pt x="0" y="7850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50947" y="3573630"/>
            <a:ext cx="884286" cy="873696"/>
          </a:xfrm>
          <a:custGeom>
            <a:avLst/>
            <a:gdLst/>
            <a:ahLst/>
            <a:cxnLst/>
            <a:rect l="l" t="t" r="r" b="b"/>
            <a:pathLst>
              <a:path w="884286" h="873696">
                <a:moveTo>
                  <a:pt x="0" y="0"/>
                </a:moveTo>
                <a:lnTo>
                  <a:pt x="884286" y="0"/>
                </a:lnTo>
                <a:lnTo>
                  <a:pt x="884286" y="873696"/>
                </a:lnTo>
                <a:lnTo>
                  <a:pt x="0" y="8736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979510" y="5101035"/>
            <a:ext cx="855724" cy="824606"/>
          </a:xfrm>
          <a:custGeom>
            <a:avLst/>
            <a:gdLst/>
            <a:ahLst/>
            <a:cxnLst/>
            <a:rect l="l" t="t" r="r" b="b"/>
            <a:pathLst>
              <a:path w="855724" h="824606">
                <a:moveTo>
                  <a:pt x="0" y="0"/>
                </a:moveTo>
                <a:lnTo>
                  <a:pt x="855723" y="0"/>
                </a:lnTo>
                <a:lnTo>
                  <a:pt x="855723" y="824606"/>
                </a:lnTo>
                <a:lnTo>
                  <a:pt x="0" y="82460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38024" y="6344741"/>
            <a:ext cx="938696" cy="766317"/>
          </a:xfrm>
          <a:custGeom>
            <a:avLst/>
            <a:gdLst/>
            <a:ahLst/>
            <a:cxnLst/>
            <a:rect l="l" t="t" r="r" b="b"/>
            <a:pathLst>
              <a:path w="938696" h="766317">
                <a:moveTo>
                  <a:pt x="0" y="0"/>
                </a:moveTo>
                <a:lnTo>
                  <a:pt x="938696" y="0"/>
                </a:lnTo>
                <a:lnTo>
                  <a:pt x="938696" y="766318"/>
                </a:lnTo>
                <a:lnTo>
                  <a:pt x="0" y="76631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81644" y="7686067"/>
            <a:ext cx="1105131" cy="1174392"/>
          </a:xfrm>
          <a:prstGeom prst="rect">
            <a:avLst/>
          </a:prstGeom>
        </p:spPr>
      </p:pic>
      <p:sp>
        <p:nvSpPr>
          <p:cNvPr id="17" name="Freeform 17"/>
          <p:cNvSpPr/>
          <p:nvPr/>
        </p:nvSpPr>
        <p:spPr>
          <a:xfrm>
            <a:off x="9694175" y="563994"/>
            <a:ext cx="1343422" cy="1343422"/>
          </a:xfrm>
          <a:custGeom>
            <a:avLst/>
            <a:gdLst/>
            <a:ahLst/>
            <a:cxnLst/>
            <a:rect l="l" t="t" r="r" b="b"/>
            <a:pathLst>
              <a:path w="1343422" h="1343422">
                <a:moveTo>
                  <a:pt x="0" y="0"/>
                </a:moveTo>
                <a:lnTo>
                  <a:pt x="1343421" y="0"/>
                </a:lnTo>
                <a:lnTo>
                  <a:pt x="1343421" y="1343422"/>
                </a:lnTo>
                <a:lnTo>
                  <a:pt x="0" y="134342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732593" y="2052492"/>
            <a:ext cx="1266585" cy="1266585"/>
          </a:xfrm>
          <a:custGeom>
            <a:avLst/>
            <a:gdLst/>
            <a:ahLst/>
            <a:cxnLst/>
            <a:rect l="l" t="t" r="r" b="b"/>
            <a:pathLst>
              <a:path w="1266585" h="1266585">
                <a:moveTo>
                  <a:pt x="0" y="0"/>
                </a:moveTo>
                <a:lnTo>
                  <a:pt x="1266585" y="0"/>
                </a:lnTo>
                <a:lnTo>
                  <a:pt x="1266585" y="1266585"/>
                </a:lnTo>
                <a:lnTo>
                  <a:pt x="0" y="126658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732593" y="3497559"/>
            <a:ext cx="1266585" cy="1266585"/>
          </a:xfrm>
          <a:custGeom>
            <a:avLst/>
            <a:gdLst/>
            <a:ahLst/>
            <a:cxnLst/>
            <a:rect l="l" t="t" r="r" b="b"/>
            <a:pathLst>
              <a:path w="1266585" h="1266585">
                <a:moveTo>
                  <a:pt x="0" y="0"/>
                </a:moveTo>
                <a:lnTo>
                  <a:pt x="1266585" y="0"/>
                </a:lnTo>
                <a:lnTo>
                  <a:pt x="1266585" y="1266585"/>
                </a:lnTo>
                <a:lnTo>
                  <a:pt x="0" y="126658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759798" y="4880046"/>
            <a:ext cx="1266585" cy="1266585"/>
          </a:xfrm>
          <a:custGeom>
            <a:avLst/>
            <a:gdLst/>
            <a:ahLst/>
            <a:cxnLst/>
            <a:rect l="l" t="t" r="r" b="b"/>
            <a:pathLst>
              <a:path w="1266585" h="1266585">
                <a:moveTo>
                  <a:pt x="0" y="0"/>
                </a:moveTo>
                <a:lnTo>
                  <a:pt x="1266585" y="0"/>
                </a:lnTo>
                <a:lnTo>
                  <a:pt x="1266585" y="1266585"/>
                </a:lnTo>
                <a:lnTo>
                  <a:pt x="0" y="126658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807425" y="6258805"/>
            <a:ext cx="1191753" cy="1191753"/>
          </a:xfrm>
          <a:custGeom>
            <a:avLst/>
            <a:gdLst/>
            <a:ahLst/>
            <a:cxnLst/>
            <a:rect l="l" t="t" r="r" b="b"/>
            <a:pathLst>
              <a:path w="1191753" h="1191753">
                <a:moveTo>
                  <a:pt x="0" y="0"/>
                </a:moveTo>
                <a:lnTo>
                  <a:pt x="1191753" y="0"/>
                </a:lnTo>
                <a:lnTo>
                  <a:pt x="1191753" y="1191753"/>
                </a:lnTo>
                <a:lnTo>
                  <a:pt x="0" y="119175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852742" y="7669437"/>
            <a:ext cx="1230172" cy="1230172"/>
          </a:xfrm>
          <a:custGeom>
            <a:avLst/>
            <a:gdLst/>
            <a:ahLst/>
            <a:cxnLst/>
            <a:rect l="l" t="t" r="r" b="b"/>
            <a:pathLst>
              <a:path w="1230172" h="1230172">
                <a:moveTo>
                  <a:pt x="0" y="0"/>
                </a:moveTo>
                <a:lnTo>
                  <a:pt x="1230171" y="0"/>
                </a:lnTo>
                <a:lnTo>
                  <a:pt x="1230171" y="1230172"/>
                </a:lnTo>
                <a:lnTo>
                  <a:pt x="0" y="123017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13414" y="29463"/>
            <a:ext cx="1373795" cy="1069062"/>
          </a:xfrm>
          <a:custGeom>
            <a:avLst/>
            <a:gdLst/>
            <a:ahLst/>
            <a:cxnLst/>
            <a:rect l="l" t="t" r="r" b="b"/>
            <a:pathLst>
              <a:path w="1373795" h="1069062">
                <a:moveTo>
                  <a:pt x="0" y="0"/>
                </a:moveTo>
                <a:lnTo>
                  <a:pt x="1373795" y="0"/>
                </a:lnTo>
                <a:lnTo>
                  <a:pt x="1373795" y="1069062"/>
                </a:lnTo>
                <a:lnTo>
                  <a:pt x="0" y="106906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547116" y="7606539"/>
            <a:ext cx="1213437" cy="1050175"/>
          </a:xfrm>
          <a:custGeom>
            <a:avLst/>
            <a:gdLst/>
            <a:ahLst/>
            <a:cxnLst/>
            <a:rect l="l" t="t" r="r" b="b"/>
            <a:pathLst>
              <a:path w="1213437" h="1050175">
                <a:moveTo>
                  <a:pt x="0" y="0"/>
                </a:moveTo>
                <a:lnTo>
                  <a:pt x="1213437" y="0"/>
                </a:lnTo>
                <a:lnTo>
                  <a:pt x="1213437" y="1050174"/>
                </a:lnTo>
                <a:lnTo>
                  <a:pt x="0" y="105017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654769" y="162123"/>
            <a:ext cx="981022" cy="997227"/>
          </a:xfrm>
          <a:custGeom>
            <a:avLst/>
            <a:gdLst/>
            <a:ahLst/>
            <a:cxnLst/>
            <a:rect l="l" t="t" r="r" b="b"/>
            <a:pathLst>
              <a:path w="981022" h="997227">
                <a:moveTo>
                  <a:pt x="0" y="0"/>
                </a:moveTo>
                <a:lnTo>
                  <a:pt x="981022" y="0"/>
                </a:lnTo>
                <a:lnTo>
                  <a:pt x="981022" y="997227"/>
                </a:lnTo>
                <a:lnTo>
                  <a:pt x="0" y="997227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373181" y="7669437"/>
            <a:ext cx="987200" cy="924378"/>
          </a:xfrm>
          <a:custGeom>
            <a:avLst/>
            <a:gdLst/>
            <a:ahLst/>
            <a:cxnLst/>
            <a:rect l="l" t="t" r="r" b="b"/>
            <a:pathLst>
              <a:path w="987200" h="924378">
                <a:moveTo>
                  <a:pt x="0" y="0"/>
                </a:moveTo>
                <a:lnTo>
                  <a:pt x="987200" y="0"/>
                </a:lnTo>
                <a:lnTo>
                  <a:pt x="987200" y="924378"/>
                </a:lnTo>
                <a:lnTo>
                  <a:pt x="0" y="92437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4792617" y="29463"/>
            <a:ext cx="1139453" cy="911562"/>
          </a:xfrm>
          <a:custGeom>
            <a:avLst/>
            <a:gdLst/>
            <a:ahLst/>
            <a:cxnLst/>
            <a:rect l="l" t="t" r="r" b="b"/>
            <a:pathLst>
              <a:path w="1139453" h="911562">
                <a:moveTo>
                  <a:pt x="0" y="0"/>
                </a:moveTo>
                <a:lnTo>
                  <a:pt x="1139453" y="0"/>
                </a:lnTo>
                <a:lnTo>
                  <a:pt x="1139453" y="911562"/>
                </a:lnTo>
                <a:lnTo>
                  <a:pt x="0" y="91156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309725" y="9642755"/>
            <a:ext cx="7315200" cy="1197033"/>
          </a:xfrm>
          <a:custGeom>
            <a:avLst/>
            <a:gdLst/>
            <a:ahLst/>
            <a:cxnLst/>
            <a:rect l="l" t="t" r="r" b="b"/>
            <a:pathLst>
              <a:path w="7315200" h="1197033">
                <a:moveTo>
                  <a:pt x="0" y="0"/>
                </a:moveTo>
                <a:lnTo>
                  <a:pt x="7315200" y="0"/>
                </a:lnTo>
                <a:lnTo>
                  <a:pt x="7315200" y="1197032"/>
                </a:lnTo>
                <a:lnTo>
                  <a:pt x="0" y="119703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2276244" y="2375618"/>
            <a:ext cx="4268677" cy="241638"/>
            <a:chOff x="0" y="0"/>
            <a:chExt cx="812800" cy="4601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46010"/>
            </a:xfrm>
            <a:custGeom>
              <a:avLst/>
              <a:gdLst/>
              <a:ahLst/>
              <a:cxnLst/>
              <a:rect l="l" t="t" r="r" b="b"/>
              <a:pathLst>
                <a:path w="812800" h="46010">
                  <a:moveTo>
                    <a:pt x="609600" y="0"/>
                  </a:moveTo>
                  <a:lnTo>
                    <a:pt x="203200" y="0"/>
                  </a:lnTo>
                  <a:lnTo>
                    <a:pt x="0" y="23005"/>
                  </a:lnTo>
                  <a:lnTo>
                    <a:pt x="203200" y="46010"/>
                  </a:lnTo>
                  <a:lnTo>
                    <a:pt x="609600" y="46010"/>
                  </a:lnTo>
                  <a:lnTo>
                    <a:pt x="812800" y="23005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3FA3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52400" y="-47625"/>
              <a:ext cx="508000" cy="93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1617549" y="1083150"/>
            <a:ext cx="1926890" cy="67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4007">
                <a:solidFill>
                  <a:srgbClr val="2E2E2E"/>
                </a:solidFill>
                <a:latin typeface="Cabin Bold"/>
              </a:rPr>
              <a:t>ĐỐI TÁC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17549" y="2439383"/>
            <a:ext cx="4263932" cy="63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7"/>
              </a:lnSpc>
              <a:spcBef>
                <a:spcPct val="0"/>
              </a:spcBef>
            </a:pPr>
            <a:r>
              <a:rPr lang="en-US" sz="3719">
                <a:solidFill>
                  <a:srgbClr val="2E2E2E"/>
                </a:solidFill>
                <a:latin typeface="Cabin Bold"/>
              </a:rPr>
              <a:t>SỐ DỰ ÁN CẤP MỚI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617549" y="3808379"/>
            <a:ext cx="5109729" cy="63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7"/>
              </a:lnSpc>
              <a:spcBef>
                <a:spcPct val="0"/>
              </a:spcBef>
            </a:pPr>
            <a:r>
              <a:rPr lang="en-US" sz="3719">
                <a:solidFill>
                  <a:srgbClr val="2E2E2E"/>
                </a:solidFill>
                <a:latin typeface="Cabin Bold"/>
              </a:rPr>
              <a:t>SỐ  DỰ ÁN ĐIỀU CHỈNH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617549" y="4989118"/>
            <a:ext cx="3259316" cy="655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7"/>
              </a:lnSpc>
              <a:spcBef>
                <a:spcPct val="0"/>
              </a:spcBef>
            </a:pPr>
            <a:r>
              <a:rPr lang="en-US" sz="3819">
                <a:solidFill>
                  <a:srgbClr val="2E2E2E"/>
                </a:solidFill>
                <a:latin typeface="Cabin Bold"/>
              </a:rPr>
              <a:t>VỐN ĐĂNG KÝ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545039" y="6377966"/>
            <a:ext cx="5109729" cy="63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7"/>
              </a:lnSpc>
              <a:spcBef>
                <a:spcPct val="0"/>
              </a:spcBef>
            </a:pPr>
            <a:r>
              <a:rPr lang="en-US" sz="3719">
                <a:solidFill>
                  <a:srgbClr val="2E2E2E"/>
                </a:solidFill>
                <a:latin typeface="Cabin Bold"/>
              </a:rPr>
              <a:t>NGÀNH NGHÊ ĐẦU TƯ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617549" y="7887874"/>
            <a:ext cx="4456557" cy="61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7"/>
              </a:lnSpc>
              <a:spcBef>
                <a:spcPct val="0"/>
              </a:spcBef>
            </a:pPr>
            <a:r>
              <a:rPr lang="en-US" sz="3619">
                <a:solidFill>
                  <a:srgbClr val="2E2E2E"/>
                </a:solidFill>
                <a:latin typeface="Cabin Bold"/>
              </a:rPr>
              <a:t>SỐ LƯỢNG VỐN GÓP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524468" y="9349033"/>
            <a:ext cx="222647" cy="53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2E2E2E"/>
                </a:solidFill>
                <a:latin typeface="Cabin Bold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3247502" y="52609"/>
            <a:ext cx="12602941" cy="19097944"/>
            <a:chOff x="0" y="0"/>
            <a:chExt cx="84775920" cy="128465715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84631141" cy="128320939"/>
            </a:xfrm>
            <a:custGeom>
              <a:avLst/>
              <a:gdLst/>
              <a:ahLst/>
              <a:cxnLst/>
              <a:rect l="l" t="t" r="r" b="b"/>
              <a:pathLst>
                <a:path w="84631141" h="128320939">
                  <a:moveTo>
                    <a:pt x="0" y="0"/>
                  </a:moveTo>
                  <a:lnTo>
                    <a:pt x="84631141" y="0"/>
                  </a:lnTo>
                  <a:lnTo>
                    <a:pt x="84631141" y="128320939"/>
                  </a:lnTo>
                  <a:lnTo>
                    <a:pt x="0" y="128320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2E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84775923" cy="128465721"/>
            </a:xfrm>
            <a:custGeom>
              <a:avLst/>
              <a:gdLst/>
              <a:ahLst/>
              <a:cxnLst/>
              <a:rect l="l" t="t" r="r" b="b"/>
              <a:pathLst>
                <a:path w="84775923" h="128465721">
                  <a:moveTo>
                    <a:pt x="84631138" y="128320936"/>
                  </a:moveTo>
                  <a:lnTo>
                    <a:pt x="84775923" y="128320936"/>
                  </a:lnTo>
                  <a:lnTo>
                    <a:pt x="84775923" y="128465721"/>
                  </a:lnTo>
                  <a:lnTo>
                    <a:pt x="84631138" y="128465721"/>
                  </a:lnTo>
                  <a:lnTo>
                    <a:pt x="84631138" y="12832093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8320936"/>
                  </a:lnTo>
                  <a:lnTo>
                    <a:pt x="0" y="128320936"/>
                  </a:lnTo>
                  <a:lnTo>
                    <a:pt x="0" y="144780"/>
                  </a:lnTo>
                  <a:close/>
                  <a:moveTo>
                    <a:pt x="0" y="128320936"/>
                  </a:moveTo>
                  <a:lnTo>
                    <a:pt x="144780" y="128320936"/>
                  </a:lnTo>
                  <a:lnTo>
                    <a:pt x="144780" y="128465721"/>
                  </a:lnTo>
                  <a:lnTo>
                    <a:pt x="0" y="128465721"/>
                  </a:lnTo>
                  <a:lnTo>
                    <a:pt x="0" y="128320936"/>
                  </a:lnTo>
                  <a:close/>
                  <a:moveTo>
                    <a:pt x="84631138" y="144780"/>
                  </a:moveTo>
                  <a:lnTo>
                    <a:pt x="84775923" y="144780"/>
                  </a:lnTo>
                  <a:lnTo>
                    <a:pt x="84775923" y="128320936"/>
                  </a:lnTo>
                  <a:lnTo>
                    <a:pt x="84631138" y="128320936"/>
                  </a:lnTo>
                  <a:lnTo>
                    <a:pt x="84631138" y="144780"/>
                  </a:lnTo>
                  <a:close/>
                  <a:moveTo>
                    <a:pt x="144780" y="128320936"/>
                  </a:moveTo>
                  <a:lnTo>
                    <a:pt x="84631138" y="128320936"/>
                  </a:lnTo>
                  <a:lnTo>
                    <a:pt x="84631138" y="128465721"/>
                  </a:lnTo>
                  <a:lnTo>
                    <a:pt x="144780" y="128465721"/>
                  </a:lnTo>
                  <a:lnTo>
                    <a:pt x="144780" y="128320936"/>
                  </a:lnTo>
                  <a:close/>
                  <a:moveTo>
                    <a:pt x="84631138" y="0"/>
                  </a:moveTo>
                  <a:lnTo>
                    <a:pt x="84775923" y="0"/>
                  </a:lnTo>
                  <a:lnTo>
                    <a:pt x="84775923" y="144780"/>
                  </a:lnTo>
                  <a:lnTo>
                    <a:pt x="84631138" y="144780"/>
                  </a:lnTo>
                  <a:lnTo>
                    <a:pt x="8463113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84631138" y="0"/>
                  </a:lnTo>
                  <a:lnTo>
                    <a:pt x="8463113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A6CD7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399143" y="-212971"/>
            <a:ext cx="12301584" cy="11042534"/>
            <a:chOff x="0" y="0"/>
            <a:chExt cx="82748792" cy="74279570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82604015" cy="74134789"/>
            </a:xfrm>
            <a:custGeom>
              <a:avLst/>
              <a:gdLst/>
              <a:ahLst/>
              <a:cxnLst/>
              <a:rect l="l" t="t" r="r" b="b"/>
              <a:pathLst>
                <a:path w="82604015" h="74134789">
                  <a:moveTo>
                    <a:pt x="0" y="0"/>
                  </a:moveTo>
                  <a:lnTo>
                    <a:pt x="82604015" y="0"/>
                  </a:lnTo>
                  <a:lnTo>
                    <a:pt x="82604015" y="74134789"/>
                  </a:lnTo>
                  <a:lnTo>
                    <a:pt x="0" y="74134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DDE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82748791" cy="74279571"/>
            </a:xfrm>
            <a:custGeom>
              <a:avLst/>
              <a:gdLst/>
              <a:ahLst/>
              <a:cxnLst/>
              <a:rect l="l" t="t" r="r" b="b"/>
              <a:pathLst>
                <a:path w="82748791" h="74279571">
                  <a:moveTo>
                    <a:pt x="82604012" y="74134793"/>
                  </a:moveTo>
                  <a:lnTo>
                    <a:pt x="82748791" y="74134793"/>
                  </a:lnTo>
                  <a:lnTo>
                    <a:pt x="82748791" y="74279571"/>
                  </a:lnTo>
                  <a:lnTo>
                    <a:pt x="82604012" y="74279571"/>
                  </a:lnTo>
                  <a:lnTo>
                    <a:pt x="82604012" y="7413479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4134793"/>
                  </a:lnTo>
                  <a:lnTo>
                    <a:pt x="0" y="74134793"/>
                  </a:lnTo>
                  <a:lnTo>
                    <a:pt x="0" y="144780"/>
                  </a:lnTo>
                  <a:close/>
                  <a:moveTo>
                    <a:pt x="0" y="74134793"/>
                  </a:moveTo>
                  <a:lnTo>
                    <a:pt x="144780" y="74134793"/>
                  </a:lnTo>
                  <a:lnTo>
                    <a:pt x="144780" y="74279571"/>
                  </a:lnTo>
                  <a:lnTo>
                    <a:pt x="0" y="74279571"/>
                  </a:lnTo>
                  <a:lnTo>
                    <a:pt x="0" y="74134793"/>
                  </a:lnTo>
                  <a:close/>
                  <a:moveTo>
                    <a:pt x="82604012" y="144780"/>
                  </a:moveTo>
                  <a:lnTo>
                    <a:pt x="82748791" y="144780"/>
                  </a:lnTo>
                  <a:lnTo>
                    <a:pt x="82748791" y="74134793"/>
                  </a:lnTo>
                  <a:lnTo>
                    <a:pt x="82604012" y="74134793"/>
                  </a:lnTo>
                  <a:lnTo>
                    <a:pt x="82604012" y="144780"/>
                  </a:lnTo>
                  <a:close/>
                  <a:moveTo>
                    <a:pt x="144780" y="74134793"/>
                  </a:moveTo>
                  <a:lnTo>
                    <a:pt x="82604012" y="74134793"/>
                  </a:lnTo>
                  <a:lnTo>
                    <a:pt x="82604012" y="74279571"/>
                  </a:lnTo>
                  <a:lnTo>
                    <a:pt x="144780" y="74279571"/>
                  </a:lnTo>
                  <a:lnTo>
                    <a:pt x="144780" y="74134793"/>
                  </a:lnTo>
                  <a:close/>
                  <a:moveTo>
                    <a:pt x="82604012" y="0"/>
                  </a:moveTo>
                  <a:lnTo>
                    <a:pt x="82748791" y="0"/>
                  </a:lnTo>
                  <a:lnTo>
                    <a:pt x="82748791" y="144780"/>
                  </a:lnTo>
                  <a:lnTo>
                    <a:pt x="82604012" y="144780"/>
                  </a:lnTo>
                  <a:lnTo>
                    <a:pt x="8260401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82604012" y="0"/>
                  </a:lnTo>
                  <a:lnTo>
                    <a:pt x="8260401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7200203" cy="1471004"/>
            <a:chOff x="0" y="0"/>
            <a:chExt cx="9600271" cy="19613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76053" cy="1961338"/>
            </a:xfrm>
            <a:custGeom>
              <a:avLst/>
              <a:gdLst/>
              <a:ahLst/>
              <a:cxnLst/>
              <a:rect l="l" t="t" r="r" b="b"/>
              <a:pathLst>
                <a:path w="1676053" h="1961338">
                  <a:moveTo>
                    <a:pt x="0" y="0"/>
                  </a:moveTo>
                  <a:lnTo>
                    <a:pt x="1676053" y="0"/>
                  </a:lnTo>
                  <a:lnTo>
                    <a:pt x="1676053" y="1961338"/>
                  </a:lnTo>
                  <a:lnTo>
                    <a:pt x="0" y="1961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238956" y="667140"/>
              <a:ext cx="7361315" cy="627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63"/>
                </a:lnSpc>
              </a:pPr>
              <a:r>
                <a:rPr lang="en-US" sz="3136">
                  <a:solidFill>
                    <a:srgbClr val="2E2E2E"/>
                  </a:solidFill>
                  <a:latin typeface="Cabin Bold"/>
                </a:rPr>
                <a:t> Project implementation plan: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1570677" y="1153485"/>
            <a:ext cx="5546411" cy="0"/>
          </a:xfrm>
          <a:prstGeom prst="line">
            <a:avLst/>
          </a:prstGeom>
          <a:ln w="38100" cap="flat">
            <a:solidFill>
              <a:srgbClr val="2E2E2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9988417" y="336569"/>
            <a:ext cx="797867" cy="797867"/>
          </a:xfrm>
          <a:custGeom>
            <a:avLst/>
            <a:gdLst/>
            <a:ahLst/>
            <a:cxnLst/>
            <a:rect l="l" t="t" r="r" b="b"/>
            <a:pathLst>
              <a:path w="797867" h="797867">
                <a:moveTo>
                  <a:pt x="0" y="0"/>
                </a:moveTo>
                <a:lnTo>
                  <a:pt x="797866" y="0"/>
                </a:lnTo>
                <a:lnTo>
                  <a:pt x="797866" y="797866"/>
                </a:lnTo>
                <a:lnTo>
                  <a:pt x="0" y="797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88417" y="3748320"/>
            <a:ext cx="797867" cy="797867"/>
          </a:xfrm>
          <a:custGeom>
            <a:avLst/>
            <a:gdLst/>
            <a:ahLst/>
            <a:cxnLst/>
            <a:rect l="l" t="t" r="r" b="b"/>
            <a:pathLst>
              <a:path w="797867" h="797867">
                <a:moveTo>
                  <a:pt x="0" y="0"/>
                </a:moveTo>
                <a:lnTo>
                  <a:pt x="797866" y="0"/>
                </a:lnTo>
                <a:lnTo>
                  <a:pt x="797866" y="797867"/>
                </a:lnTo>
                <a:lnTo>
                  <a:pt x="0" y="797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4" name="Group 14"/>
          <p:cNvGrpSpPr/>
          <p:nvPr/>
        </p:nvGrpSpPr>
        <p:grpSpPr>
          <a:xfrm>
            <a:off x="7902442" y="6940649"/>
            <a:ext cx="10385558" cy="3922883"/>
            <a:chOff x="0" y="0"/>
            <a:chExt cx="2735291" cy="10331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35291" cy="1033187"/>
            </a:xfrm>
            <a:custGeom>
              <a:avLst/>
              <a:gdLst/>
              <a:ahLst/>
              <a:cxnLst/>
              <a:rect l="l" t="t" r="r" b="b"/>
              <a:pathLst>
                <a:path w="2735291" h="1033187">
                  <a:moveTo>
                    <a:pt x="0" y="0"/>
                  </a:moveTo>
                  <a:lnTo>
                    <a:pt x="2735291" y="0"/>
                  </a:lnTo>
                  <a:lnTo>
                    <a:pt x="2735291" y="1033187"/>
                  </a:lnTo>
                  <a:lnTo>
                    <a:pt x="0" y="1033187"/>
                  </a:ln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735291" cy="1080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988417" y="7444975"/>
            <a:ext cx="797867" cy="797867"/>
          </a:xfrm>
          <a:custGeom>
            <a:avLst/>
            <a:gdLst/>
            <a:ahLst/>
            <a:cxnLst/>
            <a:rect l="l" t="t" r="r" b="b"/>
            <a:pathLst>
              <a:path w="797867" h="797867">
                <a:moveTo>
                  <a:pt x="0" y="0"/>
                </a:moveTo>
                <a:lnTo>
                  <a:pt x="797866" y="0"/>
                </a:lnTo>
                <a:lnTo>
                  <a:pt x="797866" y="797866"/>
                </a:lnTo>
                <a:lnTo>
                  <a:pt x="0" y="7978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0800000">
            <a:off x="10494117" y="3110782"/>
            <a:ext cx="5662228" cy="378656"/>
          </a:xfrm>
          <a:custGeom>
            <a:avLst/>
            <a:gdLst/>
            <a:ahLst/>
            <a:cxnLst/>
            <a:rect l="l" t="t" r="r" b="b"/>
            <a:pathLst>
              <a:path w="5662228" h="378656">
                <a:moveTo>
                  <a:pt x="0" y="0"/>
                </a:moveTo>
                <a:lnTo>
                  <a:pt x="5662227" y="0"/>
                </a:lnTo>
                <a:lnTo>
                  <a:pt x="5662227" y="378656"/>
                </a:lnTo>
                <a:lnTo>
                  <a:pt x="0" y="3786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800000">
            <a:off x="10387350" y="6715167"/>
            <a:ext cx="5811344" cy="388628"/>
          </a:xfrm>
          <a:custGeom>
            <a:avLst/>
            <a:gdLst/>
            <a:ahLst/>
            <a:cxnLst/>
            <a:rect l="l" t="t" r="r" b="b"/>
            <a:pathLst>
              <a:path w="5811344" h="388628">
                <a:moveTo>
                  <a:pt x="0" y="0"/>
                </a:moveTo>
                <a:lnTo>
                  <a:pt x="5811344" y="0"/>
                </a:lnTo>
                <a:lnTo>
                  <a:pt x="5811344" y="388628"/>
                </a:lnTo>
                <a:lnTo>
                  <a:pt x="0" y="3886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0993799" y="185803"/>
            <a:ext cx="5291252" cy="2789286"/>
            <a:chOff x="0" y="0"/>
            <a:chExt cx="1393581" cy="7346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93581" cy="734627"/>
            </a:xfrm>
            <a:custGeom>
              <a:avLst/>
              <a:gdLst/>
              <a:ahLst/>
              <a:cxnLst/>
              <a:rect l="l" t="t" r="r" b="b"/>
              <a:pathLst>
                <a:path w="1393581" h="734627">
                  <a:moveTo>
                    <a:pt x="74621" y="0"/>
                  </a:moveTo>
                  <a:lnTo>
                    <a:pt x="1318960" y="0"/>
                  </a:lnTo>
                  <a:cubicBezTo>
                    <a:pt x="1338751" y="0"/>
                    <a:pt x="1357731" y="7862"/>
                    <a:pt x="1371725" y="21856"/>
                  </a:cubicBezTo>
                  <a:cubicBezTo>
                    <a:pt x="1385719" y="35850"/>
                    <a:pt x="1393581" y="54830"/>
                    <a:pt x="1393581" y="74621"/>
                  </a:cubicBezTo>
                  <a:lnTo>
                    <a:pt x="1393581" y="660006"/>
                  </a:lnTo>
                  <a:cubicBezTo>
                    <a:pt x="1393581" y="679797"/>
                    <a:pt x="1385719" y="698777"/>
                    <a:pt x="1371725" y="712771"/>
                  </a:cubicBezTo>
                  <a:cubicBezTo>
                    <a:pt x="1357731" y="726765"/>
                    <a:pt x="1338751" y="734627"/>
                    <a:pt x="1318960" y="734627"/>
                  </a:cubicBezTo>
                  <a:lnTo>
                    <a:pt x="74621" y="734627"/>
                  </a:lnTo>
                  <a:cubicBezTo>
                    <a:pt x="54830" y="734627"/>
                    <a:pt x="35850" y="726765"/>
                    <a:pt x="21856" y="712771"/>
                  </a:cubicBezTo>
                  <a:cubicBezTo>
                    <a:pt x="7862" y="698777"/>
                    <a:pt x="0" y="679797"/>
                    <a:pt x="0" y="660006"/>
                  </a:cubicBezTo>
                  <a:lnTo>
                    <a:pt x="0" y="74621"/>
                  </a:lnTo>
                  <a:cubicBezTo>
                    <a:pt x="0" y="54830"/>
                    <a:pt x="7862" y="35850"/>
                    <a:pt x="21856" y="21856"/>
                  </a:cubicBezTo>
                  <a:cubicBezTo>
                    <a:pt x="35850" y="7862"/>
                    <a:pt x="54830" y="0"/>
                    <a:pt x="74621" y="0"/>
                  </a:cubicBezTo>
                  <a:close/>
                </a:path>
              </a:pathLst>
            </a:custGeom>
            <a:solidFill>
              <a:srgbClr val="F41B3E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93581" cy="782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993799" y="3692582"/>
            <a:ext cx="4837095" cy="2819442"/>
            <a:chOff x="0" y="0"/>
            <a:chExt cx="1273968" cy="7425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73967" cy="742569"/>
            </a:xfrm>
            <a:custGeom>
              <a:avLst/>
              <a:gdLst/>
              <a:ahLst/>
              <a:cxnLst/>
              <a:rect l="l" t="t" r="r" b="b"/>
              <a:pathLst>
                <a:path w="1273967" h="742569">
                  <a:moveTo>
                    <a:pt x="81627" y="0"/>
                  </a:moveTo>
                  <a:lnTo>
                    <a:pt x="1192340" y="0"/>
                  </a:lnTo>
                  <a:cubicBezTo>
                    <a:pt x="1237422" y="0"/>
                    <a:pt x="1273967" y="36546"/>
                    <a:pt x="1273967" y="81627"/>
                  </a:cubicBezTo>
                  <a:lnTo>
                    <a:pt x="1273967" y="660942"/>
                  </a:lnTo>
                  <a:cubicBezTo>
                    <a:pt x="1273967" y="706024"/>
                    <a:pt x="1237422" y="742569"/>
                    <a:pt x="1192340" y="742569"/>
                  </a:cubicBezTo>
                  <a:lnTo>
                    <a:pt x="81627" y="742569"/>
                  </a:lnTo>
                  <a:cubicBezTo>
                    <a:pt x="36546" y="742569"/>
                    <a:pt x="0" y="706024"/>
                    <a:pt x="0" y="660942"/>
                  </a:cubicBezTo>
                  <a:lnTo>
                    <a:pt x="0" y="81627"/>
                  </a:lnTo>
                  <a:cubicBezTo>
                    <a:pt x="0" y="36546"/>
                    <a:pt x="36546" y="0"/>
                    <a:pt x="81627" y="0"/>
                  </a:cubicBezTo>
                  <a:close/>
                </a:path>
              </a:pathLst>
            </a:custGeom>
            <a:solidFill>
              <a:srgbClr val="FFEE56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273968" cy="790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928682" y="7303820"/>
            <a:ext cx="5746937" cy="2727322"/>
            <a:chOff x="0" y="0"/>
            <a:chExt cx="1513597" cy="71830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13596" cy="718307"/>
            </a:xfrm>
            <a:custGeom>
              <a:avLst/>
              <a:gdLst/>
              <a:ahLst/>
              <a:cxnLst/>
              <a:rect l="l" t="t" r="r" b="b"/>
              <a:pathLst>
                <a:path w="1513596" h="718307">
                  <a:moveTo>
                    <a:pt x="68704" y="0"/>
                  </a:moveTo>
                  <a:lnTo>
                    <a:pt x="1444892" y="0"/>
                  </a:lnTo>
                  <a:cubicBezTo>
                    <a:pt x="1463114" y="0"/>
                    <a:pt x="1480589" y="7238"/>
                    <a:pt x="1493473" y="20123"/>
                  </a:cubicBezTo>
                  <a:cubicBezTo>
                    <a:pt x="1506358" y="33007"/>
                    <a:pt x="1513596" y="50483"/>
                    <a:pt x="1513596" y="68704"/>
                  </a:cubicBezTo>
                  <a:lnTo>
                    <a:pt x="1513596" y="649603"/>
                  </a:lnTo>
                  <a:cubicBezTo>
                    <a:pt x="1513596" y="667824"/>
                    <a:pt x="1506358" y="685299"/>
                    <a:pt x="1493473" y="698184"/>
                  </a:cubicBezTo>
                  <a:cubicBezTo>
                    <a:pt x="1480589" y="711068"/>
                    <a:pt x="1463114" y="718307"/>
                    <a:pt x="1444892" y="718307"/>
                  </a:cubicBezTo>
                  <a:lnTo>
                    <a:pt x="68704" y="718307"/>
                  </a:lnTo>
                  <a:cubicBezTo>
                    <a:pt x="50483" y="718307"/>
                    <a:pt x="33007" y="711068"/>
                    <a:pt x="20123" y="698184"/>
                  </a:cubicBezTo>
                  <a:cubicBezTo>
                    <a:pt x="7238" y="685299"/>
                    <a:pt x="0" y="667824"/>
                    <a:pt x="0" y="649603"/>
                  </a:cubicBezTo>
                  <a:lnTo>
                    <a:pt x="0" y="68704"/>
                  </a:lnTo>
                  <a:cubicBezTo>
                    <a:pt x="0" y="50483"/>
                    <a:pt x="7238" y="33007"/>
                    <a:pt x="20123" y="20123"/>
                  </a:cubicBezTo>
                  <a:cubicBezTo>
                    <a:pt x="33007" y="7238"/>
                    <a:pt x="50483" y="0"/>
                    <a:pt x="68704" y="0"/>
                  </a:cubicBezTo>
                  <a:close/>
                </a:path>
              </a:pathLst>
            </a:custGeom>
            <a:solidFill>
              <a:srgbClr val="E15C63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513597" cy="765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 rot="-10800000">
            <a:off x="305250" y="4109224"/>
            <a:ext cx="6894953" cy="990366"/>
          </a:xfrm>
          <a:custGeom>
            <a:avLst/>
            <a:gdLst/>
            <a:ahLst/>
            <a:cxnLst/>
            <a:rect l="l" t="t" r="r" b="b"/>
            <a:pathLst>
              <a:path w="6894953" h="990366">
                <a:moveTo>
                  <a:pt x="0" y="0"/>
                </a:moveTo>
                <a:lnTo>
                  <a:pt x="6894953" y="0"/>
                </a:lnTo>
                <a:lnTo>
                  <a:pt x="6894953" y="990366"/>
                </a:lnTo>
                <a:lnTo>
                  <a:pt x="0" y="9903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0" y="9601581"/>
            <a:ext cx="1195652" cy="1195652"/>
          </a:xfrm>
          <a:custGeom>
            <a:avLst/>
            <a:gdLst/>
            <a:ahLst/>
            <a:cxnLst/>
            <a:rect l="l" t="t" r="r" b="b"/>
            <a:pathLst>
              <a:path w="1195652" h="1195652">
                <a:moveTo>
                  <a:pt x="0" y="0"/>
                </a:moveTo>
                <a:lnTo>
                  <a:pt x="1195652" y="0"/>
                </a:lnTo>
                <a:lnTo>
                  <a:pt x="1195652" y="1195652"/>
                </a:lnTo>
                <a:lnTo>
                  <a:pt x="0" y="11956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2684256" y="6257004"/>
            <a:ext cx="1840488" cy="1733740"/>
          </a:xfrm>
          <a:custGeom>
            <a:avLst/>
            <a:gdLst/>
            <a:ahLst/>
            <a:cxnLst/>
            <a:rect l="l" t="t" r="r" b="b"/>
            <a:pathLst>
              <a:path w="1840488" h="1733740">
                <a:moveTo>
                  <a:pt x="0" y="0"/>
                </a:moveTo>
                <a:lnTo>
                  <a:pt x="1840487" y="0"/>
                </a:lnTo>
                <a:lnTo>
                  <a:pt x="1840487" y="1733739"/>
                </a:lnTo>
                <a:lnTo>
                  <a:pt x="0" y="173373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2684256" y="5143500"/>
            <a:ext cx="1458082" cy="876157"/>
          </a:xfrm>
          <a:custGeom>
            <a:avLst/>
            <a:gdLst/>
            <a:ahLst/>
            <a:cxnLst/>
            <a:rect l="l" t="t" r="r" b="b"/>
            <a:pathLst>
              <a:path w="1458082" h="876157">
                <a:moveTo>
                  <a:pt x="0" y="0"/>
                </a:moveTo>
                <a:lnTo>
                  <a:pt x="1458081" y="0"/>
                </a:lnTo>
                <a:lnTo>
                  <a:pt x="1458081" y="876157"/>
                </a:lnTo>
                <a:lnTo>
                  <a:pt x="0" y="87615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8508318" y="8242841"/>
            <a:ext cx="1271364" cy="1250560"/>
          </a:xfrm>
          <a:custGeom>
            <a:avLst/>
            <a:gdLst/>
            <a:ahLst/>
            <a:cxnLst/>
            <a:rect l="l" t="t" r="r" b="b"/>
            <a:pathLst>
              <a:path w="1271364" h="1250560">
                <a:moveTo>
                  <a:pt x="0" y="0"/>
                </a:moveTo>
                <a:lnTo>
                  <a:pt x="1271364" y="0"/>
                </a:lnTo>
                <a:lnTo>
                  <a:pt x="1271364" y="1250561"/>
                </a:lnTo>
                <a:lnTo>
                  <a:pt x="0" y="125056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8570982" y="972073"/>
            <a:ext cx="977990" cy="1216712"/>
          </a:xfrm>
          <a:custGeom>
            <a:avLst/>
            <a:gdLst/>
            <a:ahLst/>
            <a:cxnLst/>
            <a:rect l="l" t="t" r="r" b="b"/>
            <a:pathLst>
              <a:path w="977990" h="1216712">
                <a:moveTo>
                  <a:pt x="0" y="0"/>
                </a:moveTo>
                <a:lnTo>
                  <a:pt x="977990" y="0"/>
                </a:lnTo>
                <a:lnTo>
                  <a:pt x="977990" y="1216712"/>
                </a:lnTo>
                <a:lnTo>
                  <a:pt x="0" y="121671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8535644" y="4493947"/>
            <a:ext cx="1216712" cy="1216712"/>
          </a:xfrm>
          <a:custGeom>
            <a:avLst/>
            <a:gdLst/>
            <a:ahLst/>
            <a:cxnLst/>
            <a:rect l="l" t="t" r="r" b="b"/>
            <a:pathLst>
              <a:path w="1216712" h="1216712">
                <a:moveTo>
                  <a:pt x="0" y="0"/>
                </a:moveTo>
                <a:lnTo>
                  <a:pt x="1216712" y="0"/>
                </a:lnTo>
                <a:lnTo>
                  <a:pt x="1216712" y="1216712"/>
                </a:lnTo>
                <a:lnTo>
                  <a:pt x="0" y="121671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5400000">
            <a:off x="2966877" y="9325974"/>
            <a:ext cx="1679282" cy="1486928"/>
          </a:xfrm>
          <a:custGeom>
            <a:avLst/>
            <a:gdLst/>
            <a:ahLst/>
            <a:cxnLst/>
            <a:rect l="l" t="t" r="r" b="b"/>
            <a:pathLst>
              <a:path w="1679282" h="1486928">
                <a:moveTo>
                  <a:pt x="0" y="0"/>
                </a:moveTo>
                <a:lnTo>
                  <a:pt x="1679282" y="0"/>
                </a:lnTo>
                <a:lnTo>
                  <a:pt x="1679282" y="1486928"/>
                </a:lnTo>
                <a:lnTo>
                  <a:pt x="0" y="148692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-694182" y="6663403"/>
            <a:ext cx="1388364" cy="1216712"/>
          </a:xfrm>
          <a:custGeom>
            <a:avLst/>
            <a:gdLst/>
            <a:ahLst/>
            <a:cxnLst/>
            <a:rect l="l" t="t" r="r" b="b"/>
            <a:pathLst>
              <a:path w="1388364" h="1216712">
                <a:moveTo>
                  <a:pt x="0" y="0"/>
                </a:moveTo>
                <a:lnTo>
                  <a:pt x="1388364" y="0"/>
                </a:lnTo>
                <a:lnTo>
                  <a:pt x="1388364" y="1216712"/>
                </a:lnTo>
                <a:lnTo>
                  <a:pt x="0" y="12167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9988417" y="441781"/>
            <a:ext cx="797867" cy="53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2E2E2E"/>
                </a:solidFill>
                <a:latin typeface="Cabin Bold"/>
              </a:rPr>
              <a:t>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490305" y="279419"/>
            <a:ext cx="3014403" cy="53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FFEE56"/>
                </a:solidFill>
                <a:latin typeface="Cabin Bold"/>
              </a:rPr>
              <a:t>Làm sạch dữ liệu: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447956" y="1044759"/>
            <a:ext cx="4382938" cy="1635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FFFFFF"/>
                </a:solidFill>
                <a:latin typeface="Cabin Bold"/>
              </a:rPr>
              <a:t>Làm sạch dữ liệu cho các giá trị bị thiếu, không liên quan và không chính xác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988417" y="3853532"/>
            <a:ext cx="797867" cy="53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2E2E2E"/>
                </a:solidFill>
                <a:latin typeface="Cabin Bold"/>
              </a:rPr>
              <a:t>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355224" y="3853532"/>
            <a:ext cx="3284566" cy="53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2C2F6F"/>
                </a:solidFill>
                <a:latin typeface="Cabin Bold"/>
              </a:rPr>
              <a:t>Chuyển đổi dữ liệu: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447956" y="4621950"/>
            <a:ext cx="4088912" cy="1635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2E2E2E"/>
                </a:solidFill>
                <a:latin typeface="Cabin Bold"/>
              </a:rPr>
              <a:t>Chuyển đổi dữ liệu thành các tập hợp hữu ích để phân tích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447956" y="7427645"/>
            <a:ext cx="2607183" cy="53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2E2E2E"/>
                </a:solidFill>
                <a:latin typeface="Cabin Bold"/>
              </a:rPr>
              <a:t>Trực quan hóa: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280583" y="7590007"/>
            <a:ext cx="213533" cy="53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2E2E2E"/>
                </a:solidFill>
                <a:latin typeface="Cabin Bold"/>
              </a:rPr>
              <a:t>3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447956" y="8196063"/>
            <a:ext cx="4708388" cy="1635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2E2E2E"/>
                </a:solidFill>
                <a:latin typeface="Cabin Bold"/>
              </a:rPr>
              <a:t>Tạo trực quan hóa có ý nghĩa để thể hiện phân tích dữ liệu một cách rõ ràng.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95948" y="2934816"/>
            <a:ext cx="6621140" cy="81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7"/>
              </a:lnSpc>
              <a:spcBef>
                <a:spcPct val="0"/>
              </a:spcBef>
            </a:pPr>
            <a:r>
              <a:rPr lang="en-US" sz="4719">
                <a:solidFill>
                  <a:srgbClr val="000000"/>
                </a:solidFill>
                <a:latin typeface="Cabin Bold"/>
              </a:rPr>
              <a:t>Kế hoạch thực hiện dự án: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7641589" y="9300824"/>
            <a:ext cx="202103" cy="53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000000"/>
                </a:solidFill>
                <a:latin typeface="Cabin Bold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55669" y="4937113"/>
            <a:ext cx="11640079" cy="8602003"/>
            <a:chOff x="0" y="0"/>
            <a:chExt cx="3065700" cy="2265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65700" cy="2265548"/>
            </a:xfrm>
            <a:custGeom>
              <a:avLst/>
              <a:gdLst/>
              <a:ahLst/>
              <a:cxnLst/>
              <a:rect l="l" t="t" r="r" b="b"/>
              <a:pathLst>
                <a:path w="3065700" h="2265548">
                  <a:moveTo>
                    <a:pt x="0" y="0"/>
                  </a:moveTo>
                  <a:lnTo>
                    <a:pt x="3065700" y="0"/>
                  </a:lnTo>
                  <a:lnTo>
                    <a:pt x="3065700" y="2265548"/>
                  </a:lnTo>
                  <a:lnTo>
                    <a:pt x="0" y="2265548"/>
                  </a:lnTo>
                  <a:close/>
                </a:path>
              </a:pathLst>
            </a:custGeom>
            <a:solidFill>
              <a:srgbClr val="F5F2E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65700" cy="2313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0"/>
            <a:ext cx="9398719" cy="12490153"/>
            <a:chOff x="0" y="0"/>
            <a:chExt cx="2475383" cy="32895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75383" cy="3289588"/>
            </a:xfrm>
            <a:custGeom>
              <a:avLst/>
              <a:gdLst/>
              <a:ahLst/>
              <a:cxnLst/>
              <a:rect l="l" t="t" r="r" b="b"/>
              <a:pathLst>
                <a:path w="2475383" h="3289588">
                  <a:moveTo>
                    <a:pt x="0" y="0"/>
                  </a:moveTo>
                  <a:lnTo>
                    <a:pt x="2475383" y="0"/>
                  </a:lnTo>
                  <a:lnTo>
                    <a:pt x="2475383" y="3289588"/>
                  </a:lnTo>
                  <a:lnTo>
                    <a:pt x="0" y="3289588"/>
                  </a:lnTo>
                  <a:close/>
                </a:path>
              </a:pathLst>
            </a:custGeom>
            <a:solidFill>
              <a:srgbClr val="A8DD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475383" cy="3337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022939" y="629767"/>
            <a:ext cx="797867" cy="797867"/>
          </a:xfrm>
          <a:custGeom>
            <a:avLst/>
            <a:gdLst/>
            <a:ahLst/>
            <a:cxnLst/>
            <a:rect l="l" t="t" r="r" b="b"/>
            <a:pathLst>
              <a:path w="797867" h="797867">
                <a:moveTo>
                  <a:pt x="0" y="0"/>
                </a:moveTo>
                <a:lnTo>
                  <a:pt x="797867" y="0"/>
                </a:lnTo>
                <a:lnTo>
                  <a:pt x="797867" y="797866"/>
                </a:lnTo>
                <a:lnTo>
                  <a:pt x="0" y="79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22939" y="5940435"/>
            <a:ext cx="797867" cy="797867"/>
          </a:xfrm>
          <a:custGeom>
            <a:avLst/>
            <a:gdLst/>
            <a:ahLst/>
            <a:cxnLst/>
            <a:rect l="l" t="t" r="r" b="b"/>
            <a:pathLst>
              <a:path w="797867" h="797867">
                <a:moveTo>
                  <a:pt x="0" y="0"/>
                </a:moveTo>
                <a:lnTo>
                  <a:pt x="797867" y="0"/>
                </a:lnTo>
                <a:lnTo>
                  <a:pt x="797867" y="797867"/>
                </a:lnTo>
                <a:lnTo>
                  <a:pt x="0" y="797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0022939" y="4683812"/>
            <a:ext cx="6873945" cy="459688"/>
          </a:xfrm>
          <a:custGeom>
            <a:avLst/>
            <a:gdLst/>
            <a:ahLst/>
            <a:cxnLst/>
            <a:rect l="l" t="t" r="r" b="b"/>
            <a:pathLst>
              <a:path w="6873945" h="459688">
                <a:moveTo>
                  <a:pt x="0" y="0"/>
                </a:moveTo>
                <a:lnTo>
                  <a:pt x="6873945" y="0"/>
                </a:lnTo>
                <a:lnTo>
                  <a:pt x="6873945" y="459688"/>
                </a:lnTo>
                <a:lnTo>
                  <a:pt x="0" y="4596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0" y="0"/>
            <a:ext cx="7200203" cy="1471004"/>
            <a:chOff x="0" y="0"/>
            <a:chExt cx="9600271" cy="19613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76053" cy="1961338"/>
            </a:xfrm>
            <a:custGeom>
              <a:avLst/>
              <a:gdLst/>
              <a:ahLst/>
              <a:cxnLst/>
              <a:rect l="l" t="t" r="r" b="b"/>
              <a:pathLst>
                <a:path w="1676053" h="1961338">
                  <a:moveTo>
                    <a:pt x="0" y="0"/>
                  </a:moveTo>
                  <a:lnTo>
                    <a:pt x="1676053" y="0"/>
                  </a:lnTo>
                  <a:lnTo>
                    <a:pt x="1676053" y="1961338"/>
                  </a:lnTo>
                  <a:lnTo>
                    <a:pt x="0" y="1961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238956" y="667140"/>
              <a:ext cx="7361315" cy="627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63"/>
                </a:lnSpc>
              </a:pPr>
              <a:r>
                <a:rPr lang="en-US" sz="3136">
                  <a:solidFill>
                    <a:srgbClr val="2E2E2E"/>
                  </a:solidFill>
                  <a:latin typeface="Cabin Bold"/>
                </a:rPr>
                <a:t> Project implementation plan: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1195652" y="1284321"/>
            <a:ext cx="5546411" cy="0"/>
          </a:xfrm>
          <a:prstGeom prst="line">
            <a:avLst/>
          </a:prstGeom>
          <a:ln w="38100" cap="flat">
            <a:solidFill>
              <a:srgbClr val="2E2E2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 rot="-10800000">
            <a:off x="289402" y="4383825"/>
            <a:ext cx="6630195" cy="952337"/>
          </a:xfrm>
          <a:custGeom>
            <a:avLst/>
            <a:gdLst/>
            <a:ahLst/>
            <a:cxnLst/>
            <a:rect l="l" t="t" r="r" b="b"/>
            <a:pathLst>
              <a:path w="6630195" h="952337">
                <a:moveTo>
                  <a:pt x="0" y="0"/>
                </a:moveTo>
                <a:lnTo>
                  <a:pt x="6630195" y="0"/>
                </a:lnTo>
                <a:lnTo>
                  <a:pt x="6630195" y="952337"/>
                </a:lnTo>
                <a:lnTo>
                  <a:pt x="0" y="9523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0" y="9601581"/>
            <a:ext cx="1195652" cy="1195652"/>
          </a:xfrm>
          <a:custGeom>
            <a:avLst/>
            <a:gdLst/>
            <a:ahLst/>
            <a:cxnLst/>
            <a:rect l="l" t="t" r="r" b="b"/>
            <a:pathLst>
              <a:path w="1195652" h="1195652">
                <a:moveTo>
                  <a:pt x="0" y="0"/>
                </a:moveTo>
                <a:lnTo>
                  <a:pt x="1195652" y="0"/>
                </a:lnTo>
                <a:lnTo>
                  <a:pt x="1195652" y="1195652"/>
                </a:lnTo>
                <a:lnTo>
                  <a:pt x="0" y="11956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684256" y="6257004"/>
            <a:ext cx="1840488" cy="1733740"/>
          </a:xfrm>
          <a:custGeom>
            <a:avLst/>
            <a:gdLst/>
            <a:ahLst/>
            <a:cxnLst/>
            <a:rect l="l" t="t" r="r" b="b"/>
            <a:pathLst>
              <a:path w="1840488" h="1733740">
                <a:moveTo>
                  <a:pt x="0" y="0"/>
                </a:moveTo>
                <a:lnTo>
                  <a:pt x="1840487" y="0"/>
                </a:lnTo>
                <a:lnTo>
                  <a:pt x="1840487" y="1733739"/>
                </a:lnTo>
                <a:lnTo>
                  <a:pt x="0" y="17337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684256" y="5143500"/>
            <a:ext cx="1458082" cy="876157"/>
          </a:xfrm>
          <a:custGeom>
            <a:avLst/>
            <a:gdLst/>
            <a:ahLst/>
            <a:cxnLst/>
            <a:rect l="l" t="t" r="r" b="b"/>
            <a:pathLst>
              <a:path w="1458082" h="876157">
                <a:moveTo>
                  <a:pt x="0" y="0"/>
                </a:moveTo>
                <a:lnTo>
                  <a:pt x="1458081" y="0"/>
                </a:lnTo>
                <a:lnTo>
                  <a:pt x="1458081" y="876157"/>
                </a:lnTo>
                <a:lnTo>
                  <a:pt x="0" y="8761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66767" y="1754299"/>
            <a:ext cx="934340" cy="1220790"/>
          </a:xfrm>
          <a:custGeom>
            <a:avLst/>
            <a:gdLst/>
            <a:ahLst/>
            <a:cxnLst/>
            <a:rect l="l" t="t" r="r" b="b"/>
            <a:pathLst>
              <a:path w="934340" h="1220790">
                <a:moveTo>
                  <a:pt x="0" y="0"/>
                </a:moveTo>
                <a:lnTo>
                  <a:pt x="934341" y="0"/>
                </a:lnTo>
                <a:lnTo>
                  <a:pt x="934341" y="1220789"/>
                </a:lnTo>
                <a:lnTo>
                  <a:pt x="0" y="12207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524743" y="1838248"/>
            <a:ext cx="614506" cy="1052891"/>
          </a:xfrm>
          <a:custGeom>
            <a:avLst/>
            <a:gdLst/>
            <a:ahLst/>
            <a:cxnLst/>
            <a:rect l="l" t="t" r="r" b="b"/>
            <a:pathLst>
              <a:path w="614506" h="1052891">
                <a:moveTo>
                  <a:pt x="0" y="0"/>
                </a:moveTo>
                <a:lnTo>
                  <a:pt x="614506" y="0"/>
                </a:lnTo>
                <a:lnTo>
                  <a:pt x="614506" y="1052891"/>
                </a:lnTo>
                <a:lnTo>
                  <a:pt x="0" y="105289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200203" y="9229797"/>
            <a:ext cx="655466" cy="1057203"/>
          </a:xfrm>
          <a:custGeom>
            <a:avLst/>
            <a:gdLst/>
            <a:ahLst/>
            <a:cxnLst/>
            <a:rect l="l" t="t" r="r" b="b"/>
            <a:pathLst>
              <a:path w="655466" h="1057203">
                <a:moveTo>
                  <a:pt x="0" y="0"/>
                </a:moveTo>
                <a:lnTo>
                  <a:pt x="655466" y="0"/>
                </a:lnTo>
                <a:lnTo>
                  <a:pt x="655466" y="1057203"/>
                </a:lnTo>
                <a:lnTo>
                  <a:pt x="0" y="105720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516552" y="1838248"/>
            <a:ext cx="1254896" cy="1254896"/>
          </a:xfrm>
          <a:custGeom>
            <a:avLst/>
            <a:gdLst/>
            <a:ahLst/>
            <a:cxnLst/>
            <a:rect l="l" t="t" r="r" b="b"/>
            <a:pathLst>
              <a:path w="1254896" h="1254896">
                <a:moveTo>
                  <a:pt x="0" y="0"/>
                </a:moveTo>
                <a:lnTo>
                  <a:pt x="1254896" y="0"/>
                </a:lnTo>
                <a:lnTo>
                  <a:pt x="1254896" y="1254896"/>
                </a:lnTo>
                <a:lnTo>
                  <a:pt x="0" y="125489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391765" y="6884497"/>
            <a:ext cx="1379683" cy="1256766"/>
          </a:xfrm>
          <a:custGeom>
            <a:avLst/>
            <a:gdLst/>
            <a:ahLst/>
            <a:cxnLst/>
            <a:rect l="l" t="t" r="r" b="b"/>
            <a:pathLst>
              <a:path w="1379683" h="1256766">
                <a:moveTo>
                  <a:pt x="0" y="0"/>
                </a:moveTo>
                <a:lnTo>
                  <a:pt x="1379683" y="0"/>
                </a:lnTo>
                <a:lnTo>
                  <a:pt x="1379683" y="1256766"/>
                </a:lnTo>
                <a:lnTo>
                  <a:pt x="0" y="125676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504238" y="3905988"/>
            <a:ext cx="955673" cy="955673"/>
          </a:xfrm>
          <a:custGeom>
            <a:avLst/>
            <a:gdLst/>
            <a:ahLst/>
            <a:cxnLst/>
            <a:rect l="l" t="t" r="r" b="b"/>
            <a:pathLst>
              <a:path w="955673" h="955673">
                <a:moveTo>
                  <a:pt x="0" y="0"/>
                </a:moveTo>
                <a:lnTo>
                  <a:pt x="955674" y="0"/>
                </a:lnTo>
                <a:lnTo>
                  <a:pt x="955674" y="955673"/>
                </a:lnTo>
                <a:lnTo>
                  <a:pt x="0" y="95567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7625780" y="61686"/>
            <a:ext cx="662220" cy="662220"/>
          </a:xfrm>
          <a:custGeom>
            <a:avLst/>
            <a:gdLst/>
            <a:ahLst/>
            <a:cxnLst/>
            <a:rect l="l" t="t" r="r" b="b"/>
            <a:pathLst>
              <a:path w="662220" h="662220">
                <a:moveTo>
                  <a:pt x="0" y="0"/>
                </a:moveTo>
                <a:lnTo>
                  <a:pt x="662220" y="0"/>
                </a:lnTo>
                <a:lnTo>
                  <a:pt x="662220" y="662220"/>
                </a:lnTo>
                <a:lnTo>
                  <a:pt x="0" y="66222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528276" y="9270353"/>
            <a:ext cx="990769" cy="1016647"/>
          </a:xfrm>
          <a:custGeom>
            <a:avLst/>
            <a:gdLst/>
            <a:ahLst/>
            <a:cxnLst/>
            <a:rect l="l" t="t" r="r" b="b"/>
            <a:pathLst>
              <a:path w="990769" h="1016647">
                <a:moveTo>
                  <a:pt x="0" y="0"/>
                </a:moveTo>
                <a:lnTo>
                  <a:pt x="990769" y="0"/>
                </a:lnTo>
                <a:lnTo>
                  <a:pt x="990769" y="1016647"/>
                </a:lnTo>
                <a:lnTo>
                  <a:pt x="0" y="1016647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0961188" y="629767"/>
            <a:ext cx="5751874" cy="3086100"/>
            <a:chOff x="0" y="0"/>
            <a:chExt cx="1514897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14897" cy="812800"/>
            </a:xfrm>
            <a:custGeom>
              <a:avLst/>
              <a:gdLst/>
              <a:ahLst/>
              <a:cxnLst/>
              <a:rect l="l" t="t" r="r" b="b"/>
              <a:pathLst>
                <a:path w="1514897" h="812800">
                  <a:moveTo>
                    <a:pt x="68645" y="0"/>
                  </a:moveTo>
                  <a:lnTo>
                    <a:pt x="1446252" y="0"/>
                  </a:lnTo>
                  <a:cubicBezTo>
                    <a:pt x="1484164" y="0"/>
                    <a:pt x="1514897" y="30733"/>
                    <a:pt x="1514897" y="68645"/>
                  </a:cubicBezTo>
                  <a:lnTo>
                    <a:pt x="1514897" y="744155"/>
                  </a:lnTo>
                  <a:cubicBezTo>
                    <a:pt x="1514897" y="762361"/>
                    <a:pt x="1507665" y="779821"/>
                    <a:pt x="1494791" y="792694"/>
                  </a:cubicBezTo>
                  <a:cubicBezTo>
                    <a:pt x="1481918" y="805568"/>
                    <a:pt x="1464458" y="812800"/>
                    <a:pt x="1446252" y="812800"/>
                  </a:cubicBezTo>
                  <a:lnTo>
                    <a:pt x="68645" y="812800"/>
                  </a:lnTo>
                  <a:cubicBezTo>
                    <a:pt x="50439" y="812800"/>
                    <a:pt x="32979" y="805568"/>
                    <a:pt x="20106" y="792694"/>
                  </a:cubicBezTo>
                  <a:cubicBezTo>
                    <a:pt x="7232" y="779821"/>
                    <a:pt x="0" y="762361"/>
                    <a:pt x="0" y="744155"/>
                  </a:cubicBezTo>
                  <a:lnTo>
                    <a:pt x="0" y="68645"/>
                  </a:lnTo>
                  <a:cubicBezTo>
                    <a:pt x="0" y="50439"/>
                    <a:pt x="7232" y="32979"/>
                    <a:pt x="20106" y="20106"/>
                  </a:cubicBezTo>
                  <a:cubicBezTo>
                    <a:pt x="32979" y="7232"/>
                    <a:pt x="50439" y="0"/>
                    <a:pt x="68645" y="0"/>
                  </a:cubicBezTo>
                  <a:close/>
                </a:path>
              </a:pathLst>
            </a:custGeom>
            <a:solidFill>
              <a:srgbClr val="0053B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51489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961188" y="5940435"/>
            <a:ext cx="6298112" cy="3086100"/>
            <a:chOff x="0" y="0"/>
            <a:chExt cx="1658762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658762" cy="812800"/>
            </a:xfrm>
            <a:custGeom>
              <a:avLst/>
              <a:gdLst/>
              <a:ahLst/>
              <a:cxnLst/>
              <a:rect l="l" t="t" r="r" b="b"/>
              <a:pathLst>
                <a:path w="1658762" h="812800">
                  <a:moveTo>
                    <a:pt x="62691" y="0"/>
                  </a:moveTo>
                  <a:lnTo>
                    <a:pt x="1596070" y="0"/>
                  </a:lnTo>
                  <a:cubicBezTo>
                    <a:pt x="1612697" y="0"/>
                    <a:pt x="1628643" y="6605"/>
                    <a:pt x="1640400" y="18362"/>
                  </a:cubicBezTo>
                  <a:cubicBezTo>
                    <a:pt x="1652157" y="30119"/>
                    <a:pt x="1658762" y="46065"/>
                    <a:pt x="1658762" y="62691"/>
                  </a:cubicBezTo>
                  <a:lnTo>
                    <a:pt x="1658762" y="750109"/>
                  </a:lnTo>
                  <a:cubicBezTo>
                    <a:pt x="1658762" y="784732"/>
                    <a:pt x="1630694" y="812800"/>
                    <a:pt x="1596070" y="812800"/>
                  </a:cubicBezTo>
                  <a:lnTo>
                    <a:pt x="62691" y="812800"/>
                  </a:lnTo>
                  <a:cubicBezTo>
                    <a:pt x="28068" y="812800"/>
                    <a:pt x="0" y="784732"/>
                    <a:pt x="0" y="750109"/>
                  </a:cubicBezTo>
                  <a:lnTo>
                    <a:pt x="0" y="62691"/>
                  </a:lnTo>
                  <a:cubicBezTo>
                    <a:pt x="0" y="28068"/>
                    <a:pt x="28068" y="0"/>
                    <a:pt x="62691" y="0"/>
                  </a:cubicBezTo>
                  <a:close/>
                </a:path>
              </a:pathLst>
            </a:custGeom>
            <a:solidFill>
              <a:srgbClr val="231F1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65876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17614001" y="4992722"/>
            <a:ext cx="673999" cy="686878"/>
          </a:xfrm>
          <a:custGeom>
            <a:avLst/>
            <a:gdLst/>
            <a:ahLst/>
            <a:cxnLst/>
            <a:rect l="l" t="t" r="r" b="b"/>
            <a:pathLst>
              <a:path w="673999" h="686878">
                <a:moveTo>
                  <a:pt x="0" y="0"/>
                </a:moveTo>
                <a:lnTo>
                  <a:pt x="673999" y="0"/>
                </a:lnTo>
                <a:lnTo>
                  <a:pt x="673999" y="686879"/>
                </a:lnTo>
                <a:lnTo>
                  <a:pt x="0" y="686879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5400000">
            <a:off x="2735264" y="9446618"/>
            <a:ext cx="1898194" cy="1680765"/>
          </a:xfrm>
          <a:custGeom>
            <a:avLst/>
            <a:gdLst/>
            <a:ahLst/>
            <a:cxnLst/>
            <a:rect l="l" t="t" r="r" b="b"/>
            <a:pathLst>
              <a:path w="1898194" h="1680765">
                <a:moveTo>
                  <a:pt x="0" y="0"/>
                </a:moveTo>
                <a:lnTo>
                  <a:pt x="1898194" y="0"/>
                </a:lnTo>
                <a:lnTo>
                  <a:pt x="1898194" y="1680764"/>
                </a:lnTo>
                <a:lnTo>
                  <a:pt x="0" y="1680764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-694182" y="6565485"/>
            <a:ext cx="1388364" cy="1216712"/>
          </a:xfrm>
          <a:custGeom>
            <a:avLst/>
            <a:gdLst/>
            <a:ahLst/>
            <a:cxnLst/>
            <a:rect l="l" t="t" r="r" b="b"/>
            <a:pathLst>
              <a:path w="1388364" h="1216712">
                <a:moveTo>
                  <a:pt x="0" y="0"/>
                </a:moveTo>
                <a:lnTo>
                  <a:pt x="1388364" y="0"/>
                </a:lnTo>
                <a:lnTo>
                  <a:pt x="1388364" y="1216711"/>
                </a:lnTo>
                <a:lnTo>
                  <a:pt x="0" y="1216711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0282219" y="734979"/>
            <a:ext cx="246057" cy="53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2E2E2E"/>
                </a:solidFill>
                <a:latin typeface="Cabin Bold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077915" y="647706"/>
            <a:ext cx="4638086" cy="688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  <a:spcBef>
                <a:spcPct val="0"/>
              </a:spcBef>
            </a:pPr>
            <a:r>
              <a:rPr lang="en-US" sz="4019">
                <a:solidFill>
                  <a:srgbClr val="FFEE56"/>
                </a:solidFill>
                <a:latin typeface="Cabin Bold"/>
              </a:rPr>
              <a:t>Tạo thông tin chi tiết: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077981" y="1639378"/>
            <a:ext cx="5635082" cy="264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4"/>
              </a:lnSpc>
            </a:pPr>
            <a:r>
              <a:rPr lang="en-US" sz="3788">
                <a:solidFill>
                  <a:srgbClr val="FFFFFF"/>
                </a:solidFill>
                <a:latin typeface="Cabin Bold"/>
              </a:rPr>
              <a:t>Tạo thông tin chi tiết từ dữ liệu để hiểu tác động</a:t>
            </a:r>
          </a:p>
          <a:p>
            <a:pPr algn="l">
              <a:lnSpc>
                <a:spcPts val="5304"/>
              </a:lnSpc>
            </a:pPr>
            <a:r>
              <a:rPr lang="en-US" sz="3788">
                <a:solidFill>
                  <a:srgbClr val="FFFFFF"/>
                </a:solidFill>
                <a:latin typeface="Cabin Bold"/>
              </a:rPr>
              <a:t>và xu hướng FDI</a:t>
            </a:r>
          </a:p>
          <a:p>
            <a:pPr algn="l">
              <a:lnSpc>
                <a:spcPts val="5304"/>
              </a:lnSpc>
              <a:spcBef>
                <a:spcPct val="0"/>
              </a:spcBef>
            </a:pPr>
            <a:endParaRPr lang="en-US" sz="3788">
              <a:solidFill>
                <a:srgbClr val="FFFFFF"/>
              </a:solidFill>
              <a:latin typeface="Cabin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315470" y="6045647"/>
            <a:ext cx="212806" cy="53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2E2E2E"/>
                </a:solidFill>
                <a:latin typeface="Cabin Bold"/>
              </a:rPr>
              <a:t>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077821" y="5940726"/>
            <a:ext cx="2100210" cy="72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2"/>
              </a:lnSpc>
              <a:spcBef>
                <a:spcPct val="0"/>
              </a:spcBef>
            </a:pPr>
            <a:r>
              <a:rPr lang="en-US" sz="4251">
                <a:solidFill>
                  <a:srgbClr val="6CE5E8"/>
                </a:solidFill>
                <a:latin typeface="Cabin Bold"/>
              </a:rPr>
              <a:t>Báo cáo: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077981" y="6817822"/>
            <a:ext cx="6181319" cy="186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0"/>
              </a:lnSpc>
              <a:spcBef>
                <a:spcPct val="0"/>
              </a:spcBef>
            </a:pPr>
            <a:r>
              <a:rPr lang="en-US" sz="3564">
                <a:solidFill>
                  <a:srgbClr val="3FFF8C"/>
                </a:solidFill>
                <a:latin typeface="Cabin Bold"/>
              </a:rPr>
              <a:t>Chuẩn bị một báo cáo toàn diện hoặc trình bày chi tiết các phát hiện và phương pháp.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89402" y="3489308"/>
            <a:ext cx="6621399" cy="813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7"/>
              </a:lnSpc>
              <a:spcBef>
                <a:spcPct val="0"/>
              </a:spcBef>
            </a:pPr>
            <a:r>
              <a:rPr lang="en-US" sz="4719">
                <a:solidFill>
                  <a:srgbClr val="000000"/>
                </a:solidFill>
                <a:latin typeface="Cabin Bold"/>
              </a:rPr>
              <a:t>Kế hoạch thực hiện dự án: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7580010" y="9201150"/>
            <a:ext cx="239303" cy="53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000000"/>
                </a:solidFill>
                <a:latin typeface="Cabin Bold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853</Words>
  <Application>Microsoft Office PowerPoint</Application>
  <PresentationFormat>Custom</PresentationFormat>
  <Paragraphs>136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Cabin Medium</vt:lpstr>
      <vt:lpstr>Arial</vt:lpstr>
      <vt:lpstr>Cabin Bold</vt:lpstr>
      <vt:lpstr>Times New Roman Bold</vt:lpstr>
      <vt:lpstr>Calibri</vt:lpstr>
      <vt:lpstr>Roboto Mono Bold</vt:lpstr>
      <vt:lpstr>Cabin Bold Italics</vt:lpstr>
      <vt:lpstr>Cabin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Giới thiệu về Công ty</dc:title>
  <cp:lastModifiedBy>Hoàng Anh Lê</cp:lastModifiedBy>
  <cp:revision>2</cp:revision>
  <dcterms:created xsi:type="dcterms:W3CDTF">2006-08-16T00:00:00Z</dcterms:created>
  <dcterms:modified xsi:type="dcterms:W3CDTF">2024-05-06T17:17:39Z</dcterms:modified>
  <dc:identifier>DAGD4VAxlgU</dc:identifier>
</cp:coreProperties>
</file>